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3" r:id="rId2"/>
    <p:sldMasterId id="2147483746" r:id="rId3"/>
  </p:sldMasterIdLst>
  <p:notesMasterIdLst>
    <p:notesMasterId r:id="rId30"/>
  </p:notesMasterIdLst>
  <p:sldIdLst>
    <p:sldId id="256" r:id="rId4"/>
    <p:sldId id="276" r:id="rId5"/>
    <p:sldId id="286" r:id="rId6"/>
    <p:sldId id="282" r:id="rId7"/>
    <p:sldId id="288" r:id="rId8"/>
    <p:sldId id="283" r:id="rId9"/>
    <p:sldId id="260" r:id="rId10"/>
    <p:sldId id="289" r:id="rId11"/>
    <p:sldId id="343" r:id="rId12"/>
    <p:sldId id="344" r:id="rId13"/>
    <p:sldId id="261" r:id="rId14"/>
    <p:sldId id="296" r:id="rId15"/>
    <p:sldId id="345" r:id="rId16"/>
    <p:sldId id="297" r:id="rId17"/>
    <p:sldId id="305" r:id="rId18"/>
    <p:sldId id="346" r:id="rId19"/>
    <p:sldId id="347" r:id="rId20"/>
    <p:sldId id="348" r:id="rId21"/>
    <p:sldId id="349" r:id="rId22"/>
    <p:sldId id="350" r:id="rId23"/>
    <p:sldId id="351" r:id="rId24"/>
    <p:sldId id="352" r:id="rId25"/>
    <p:sldId id="353" r:id="rId26"/>
    <p:sldId id="354" r:id="rId27"/>
    <p:sldId id="320" r:id="rId28"/>
    <p:sldId id="32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25" autoAdjust="0"/>
    <p:restoredTop sz="85613" autoAdjust="0"/>
  </p:normalViewPr>
  <p:slideViewPr>
    <p:cSldViewPr>
      <p:cViewPr varScale="1">
        <p:scale>
          <a:sx n="79" d="100"/>
          <a:sy n="79" d="100"/>
        </p:scale>
        <p:origin x="-14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20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BB0F0-44AD-4F2E-A52A-B489C05E861C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D28EF-D88A-44EB-8750-54B28CE44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937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Istorijsko</a:t>
            </a:r>
            <a:r>
              <a:rPr lang="en-US" baseline="0" dirty="0" smtClean="0"/>
              <a:t> iskustvo nas uci...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28EF-D88A-44EB-8750-54B28CE44A0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7121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Кроз  историју човечанства инфективне болести су имале велики утицај, па чак и мењале слику света: куга у Библијско вријеме, црна смрт у Средњем веку, шпански грип 1918. године, која је харала након завршетка </a:t>
            </a:r>
            <a:r>
              <a:rPr lang="sr-Cyrl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Првог</a:t>
            </a:r>
            <a:r>
              <a:rPr lang="sr-Latn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светског рата, а у најновије вријеме ХИВ инфекције и претња новим респираторним болестима, енцефалитисима, гастроентероколитисима, итд.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r-Latn-C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Научници су средином прошлог века помислили да су савладали инфективне болести вакцинама и успешним антибиотицима, међутим на почетку ИИИ миленијума инфективне болести нове или старе у промењеном облику упозоравају нас да ћемо их још дуго стављати у први план медицинског интереса.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28EF-D88A-44EB-8750-54B28CE44A0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5374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fld id="{7680AE3D-B301-407A-8C40-A46479655B17}" type="slidenum">
              <a:rPr lang="en-US" sz="1000">
                <a:solidFill>
                  <a:srgbClr val="1F497D"/>
                </a:solidFill>
              </a:rPr>
              <a:pPr/>
              <a:t>9</a:t>
            </a:fld>
            <a:endParaRPr lang="en-US" sz="1000">
              <a:solidFill>
                <a:srgbClr val="1F497D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fld id="{5FB7BE48-8414-4CE0-99CF-AB53F402182B}" type="slidenum">
              <a:rPr lang="en-US" sz="1000">
                <a:solidFill>
                  <a:srgbClr val="1F497D"/>
                </a:solidFill>
              </a:rPr>
              <a:pPr/>
              <a:t>10</a:t>
            </a:fld>
            <a:endParaRPr lang="en-US" sz="1000">
              <a:solidFill>
                <a:srgbClr val="1F497D"/>
              </a:solidFill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/>
              <a:t>Non communicable diseases include premature heart disease, stroke, diabetes, and cancers. Overweight and Obesity are serious underlying problems that increase risk of NCDs.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If one looks ate the mortality from diseases it is already evident in the year 2000 that NCDs have overtaken infectious diseases in most regions of the world apart from Africa.</a:t>
            </a:r>
          </a:p>
          <a:p>
            <a:pPr eaLnBrk="1" hangingPunct="1"/>
            <a:r>
              <a:rPr lang="en-US" b="1" smtClean="0"/>
              <a:t> </a:t>
            </a:r>
          </a:p>
          <a:p>
            <a:pPr eaLnBrk="1" hangingPunct="1"/>
            <a:r>
              <a:rPr lang="en-US" b="1" smtClean="0"/>
              <a:t>High cholesterol accounts for 4 million premature deaths while high blood pressure is responsible for 7 million premature deaths.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It has been projected that in 2020:</a:t>
            </a:r>
          </a:p>
          <a:p>
            <a:pPr eaLnBrk="1" hangingPunct="1"/>
            <a:r>
              <a:rPr lang="en-US" b="1" smtClean="0"/>
              <a:t>71% of deaths due to  heart disease, 75% due to stroke and 70% due to diabetes, will be in developing countries.</a:t>
            </a:r>
          </a:p>
          <a:p>
            <a:pPr eaLnBrk="1" hangingPunct="1"/>
            <a:r>
              <a:rPr lang="en-US" b="1" smtClean="0"/>
              <a:t>Premature death and disability from NCDs are the result of unhealthy diets and lack of physical activity.</a:t>
            </a:r>
          </a:p>
          <a:p>
            <a:pPr eaLnBrk="1" hangingPunct="1"/>
            <a:r>
              <a:rPr lang="en-US" b="1" smtClean="0"/>
              <a:t>They are largely preventable by healthy diets and lifestyles.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17,5 miliona ljudi-31%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28EF-D88A-44EB-8750-54B28CE44A0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289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Optim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1027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Optima" pitchFamily="-8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dirty="0" smtClean="0"/>
              <a:t>мрт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8EC94-29BC-4F14-8184-B0DF294CB63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2847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A3CC0-DFCF-4E03-9F8C-9057C17D594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575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0D9D1-99CA-42B6-BD84-E91988F5F77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927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4653B-CD3D-4B0A-9BCE-507F18BFA2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405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3D049-22AB-4EE5-9B42-0616A236B0F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9767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C6F47-BAF4-4E69-A6A9-48E6401646F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1107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F8C9E-0F6D-4D89-96F8-31D7ED94C1B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483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C2D69-2E4C-4D96-8F9F-D7C2F3C4AC8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70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805FB-906D-4F81-B359-45F3D99CA8F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853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7CCD9-1D50-45FD-B06F-883FC93B427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0615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F1E4A-C9C2-4C85-B886-580C118408A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8704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DF154-95BB-457D-861C-1BDD14EE468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251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57874-89D7-4827-A534-D110054A1D7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642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41749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1125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06552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0768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2515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519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2483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8770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33434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0911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567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942BFC-C22B-42A2-9D07-245F328ADB4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578001-6AA6-4E51-8579-D0FE7A9A0CC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39CE188-F1CB-4B9A-AC15-4B8269A097EB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029" name="Group 9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32" name="Freeform 5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>
                <a:gd name="T0" fmla="*/ 3862 w 3863"/>
                <a:gd name="T1" fmla="*/ 3418 h 3889"/>
                <a:gd name="T2" fmla="*/ 457 w 3863"/>
                <a:gd name="T3" fmla="*/ 0 h 3889"/>
                <a:gd name="T4" fmla="*/ 0 w 3863"/>
                <a:gd name="T5" fmla="*/ 0 h 3889"/>
                <a:gd name="T6" fmla="*/ 0 w 3863"/>
                <a:gd name="T7" fmla="*/ 481 h 3889"/>
                <a:gd name="T8" fmla="*/ 3394 w 3863"/>
                <a:gd name="T9" fmla="*/ 3888 h 3889"/>
                <a:gd name="T10" fmla="*/ 3862 w 3863"/>
                <a:gd name="T11" fmla="*/ 3418 h 38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rgbClr val="264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 smtClean="0">
                <a:solidFill>
                  <a:srgbClr val="FAFD00"/>
                </a:solidFill>
              </a:endParaRPr>
            </a:p>
          </p:txBody>
        </p:sp>
        <p:sp>
          <p:nvSpPr>
            <p:cNvPr id="1033" name="Freeform 6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>
                <a:gd name="T0" fmla="*/ 370 w 3394"/>
                <a:gd name="T1" fmla="*/ 0 h 3223"/>
                <a:gd name="T2" fmla="*/ 3393 w 3394"/>
                <a:gd name="T3" fmla="*/ 3036 h 3223"/>
                <a:gd name="T4" fmla="*/ 3208 w 3394"/>
                <a:gd name="T5" fmla="*/ 3222 h 3223"/>
                <a:gd name="T6" fmla="*/ 0 w 3394"/>
                <a:gd name="T7" fmla="*/ 0 h 3223"/>
                <a:gd name="T8" fmla="*/ 370 w 3394"/>
                <a:gd name="T9" fmla="*/ 0 h 32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rgbClr val="264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 smtClean="0">
                <a:solidFill>
                  <a:srgbClr val="FAFD00"/>
                </a:solidFill>
              </a:endParaRPr>
            </a:p>
          </p:txBody>
        </p:sp>
        <p:sp>
          <p:nvSpPr>
            <p:cNvPr id="2" name="Freeform 7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>
                <a:gd name="T0" fmla="*/ 630 w 2859"/>
                <a:gd name="T1" fmla="*/ 0 h 2556"/>
                <a:gd name="T2" fmla="*/ 2858 w 2859"/>
                <a:gd name="T3" fmla="*/ 2238 h 2556"/>
                <a:gd name="T4" fmla="*/ 2543 w 2859"/>
                <a:gd name="T5" fmla="*/ 2555 h 2556"/>
                <a:gd name="T6" fmla="*/ 0 w 2859"/>
                <a:gd name="T7" fmla="*/ 0 h 2556"/>
                <a:gd name="T8" fmla="*/ 630 w 2859"/>
                <a:gd name="T9" fmla="*/ 0 h 2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rgbClr val="264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 smtClean="0">
                <a:solidFill>
                  <a:srgbClr val="FAFD00"/>
                </a:solidFill>
              </a:endParaRPr>
            </a:p>
          </p:txBody>
        </p:sp>
        <p:sp>
          <p:nvSpPr>
            <p:cNvPr id="3" name="Freeform 8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>
                <a:gd name="T0" fmla="*/ 0 w 2286"/>
                <a:gd name="T1" fmla="*/ 0 h 2121"/>
                <a:gd name="T2" fmla="*/ 2111 w 2286"/>
                <a:gd name="T3" fmla="*/ 2120 h 2121"/>
                <a:gd name="T4" fmla="*/ 2285 w 2286"/>
                <a:gd name="T5" fmla="*/ 1945 h 2121"/>
                <a:gd name="T6" fmla="*/ 348 w 2286"/>
                <a:gd name="T7" fmla="*/ 0 h 2121"/>
                <a:gd name="T8" fmla="*/ 0 w 2286"/>
                <a:gd name="T9" fmla="*/ 0 h 21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rgbClr val="264CB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 smtClean="0">
                <a:solidFill>
                  <a:srgbClr val="FAFD00"/>
                </a:solidFill>
              </a:endParaRPr>
            </a:p>
          </p:txBody>
        </p:sp>
      </p:grp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3444589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2D889-E896-4DEC-BE8D-57B52C135E8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EA70E-802D-4AC3-8736-73F43E3C2CC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885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97-2003_Worksheet2.xls"/><Relationship Id="rId4" Type="http://schemas.openxmlformats.org/officeDocument/2006/relationships/oleObject" Target="../embeddings/Microsoft_Office_Excel_97-2003_Worksheet1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97-2003_Worksheet4.xls"/><Relationship Id="rId4" Type="http://schemas.openxmlformats.org/officeDocument/2006/relationships/oleObject" Target="../embeddings/Microsoft_Office_Excel_97-2003_Worksheet3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851648" cy="3048000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dirty="0" smtClean="0">
                <a:solidFill>
                  <a:schemeClr val="tx1"/>
                </a:solidFill>
              </a:rPr>
              <a:t>Економско оптерећења здравствених система болестима од већег социјалномедицинског </a:t>
            </a:r>
            <a:r>
              <a:rPr lang="sr-Cyrl-CS" dirty="0" smtClean="0">
                <a:solidFill>
                  <a:schemeClr val="tx1"/>
                </a:solidFill>
              </a:rPr>
              <a:t>значаја</a:t>
            </a:r>
            <a:r>
              <a:rPr lang="sr-Cyrl-CS" dirty="0" smtClean="0"/>
              <a:t>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866900" y="1028700"/>
            <a:ext cx="5943600" cy="42672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1295400" y="1447800"/>
            <a:ext cx="0" cy="3581400"/>
          </a:xfrm>
          <a:prstGeom prst="line">
            <a:avLst/>
          </a:prstGeom>
          <a:noFill/>
          <a:ln w="101600">
            <a:solidFill>
              <a:schemeClr val="hlink"/>
            </a:solidFill>
            <a:round/>
            <a:headEnd type="stealth" w="med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V="1">
            <a:off x="1295400" y="2057400"/>
            <a:ext cx="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1676400" y="5867400"/>
            <a:ext cx="5181600" cy="0"/>
          </a:xfrm>
          <a:prstGeom prst="line">
            <a:avLst/>
          </a:prstGeom>
          <a:noFill/>
          <a:ln w="101600">
            <a:solidFill>
              <a:schemeClr val="hlink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965325" y="5957888"/>
            <a:ext cx="3829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AFD00"/>
                </a:solidFill>
              </a:rPr>
              <a:t>Epidemiologic Transition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 rot="-5400000">
            <a:off x="-702468" y="2986881"/>
            <a:ext cx="2495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AFD00"/>
                </a:solidFill>
              </a:rPr>
              <a:t>Mortality  Rates</a:t>
            </a:r>
          </a:p>
        </p:txBody>
      </p:sp>
      <p:sp>
        <p:nvSpPr>
          <p:cNvPr id="31752" name="Freeform 8"/>
          <p:cNvSpPr>
            <a:spLocks/>
          </p:cNvSpPr>
          <p:nvPr/>
        </p:nvSpPr>
        <p:spPr bwMode="auto">
          <a:xfrm>
            <a:off x="2286000" y="1447800"/>
            <a:ext cx="5121275" cy="3649663"/>
          </a:xfrm>
          <a:custGeom>
            <a:avLst/>
            <a:gdLst>
              <a:gd name="T0" fmla="*/ 0 w 3226"/>
              <a:gd name="T1" fmla="*/ 0 h 2299"/>
              <a:gd name="T2" fmla="*/ 23813 w 3226"/>
              <a:gd name="T3" fmla="*/ 100013 h 2299"/>
              <a:gd name="T4" fmla="*/ 23813 w 3226"/>
              <a:gd name="T5" fmla="*/ 171450 h 2299"/>
              <a:gd name="T6" fmla="*/ 71438 w 3226"/>
              <a:gd name="T7" fmla="*/ 242888 h 2299"/>
              <a:gd name="T8" fmla="*/ 142875 w 3226"/>
              <a:gd name="T9" fmla="*/ 314325 h 2299"/>
              <a:gd name="T10" fmla="*/ 190500 w 3226"/>
              <a:gd name="T11" fmla="*/ 385763 h 2299"/>
              <a:gd name="T12" fmla="*/ 261938 w 3226"/>
              <a:gd name="T13" fmla="*/ 457200 h 2299"/>
              <a:gd name="T14" fmla="*/ 309563 w 3226"/>
              <a:gd name="T15" fmla="*/ 528638 h 2299"/>
              <a:gd name="T16" fmla="*/ 381000 w 3226"/>
              <a:gd name="T17" fmla="*/ 600075 h 2299"/>
              <a:gd name="T18" fmla="*/ 404813 w 3226"/>
              <a:gd name="T19" fmla="*/ 671513 h 2299"/>
              <a:gd name="T20" fmla="*/ 476250 w 3226"/>
              <a:gd name="T21" fmla="*/ 719138 h 2299"/>
              <a:gd name="T22" fmla="*/ 500063 w 3226"/>
              <a:gd name="T23" fmla="*/ 790575 h 2299"/>
              <a:gd name="T24" fmla="*/ 571500 w 3226"/>
              <a:gd name="T25" fmla="*/ 838200 h 2299"/>
              <a:gd name="T26" fmla="*/ 619125 w 3226"/>
              <a:gd name="T27" fmla="*/ 909638 h 2299"/>
              <a:gd name="T28" fmla="*/ 690563 w 3226"/>
              <a:gd name="T29" fmla="*/ 957263 h 2299"/>
              <a:gd name="T30" fmla="*/ 785813 w 3226"/>
              <a:gd name="T31" fmla="*/ 1028700 h 2299"/>
              <a:gd name="T32" fmla="*/ 857250 w 3226"/>
              <a:gd name="T33" fmla="*/ 1076325 h 2299"/>
              <a:gd name="T34" fmla="*/ 928688 w 3226"/>
              <a:gd name="T35" fmla="*/ 1123950 h 2299"/>
              <a:gd name="T36" fmla="*/ 1000125 w 3226"/>
              <a:gd name="T37" fmla="*/ 1171575 h 2299"/>
              <a:gd name="T38" fmla="*/ 1071563 w 3226"/>
              <a:gd name="T39" fmla="*/ 1243013 h 2299"/>
              <a:gd name="T40" fmla="*/ 1143000 w 3226"/>
              <a:gd name="T41" fmla="*/ 1314450 h 2299"/>
              <a:gd name="T42" fmla="*/ 1214438 w 3226"/>
              <a:gd name="T43" fmla="*/ 1385888 h 2299"/>
              <a:gd name="T44" fmla="*/ 1285875 w 3226"/>
              <a:gd name="T45" fmla="*/ 1457325 h 2299"/>
              <a:gd name="T46" fmla="*/ 1357313 w 3226"/>
              <a:gd name="T47" fmla="*/ 1552575 h 2299"/>
              <a:gd name="T48" fmla="*/ 1428750 w 3226"/>
              <a:gd name="T49" fmla="*/ 1624013 h 2299"/>
              <a:gd name="T50" fmla="*/ 1524000 w 3226"/>
              <a:gd name="T51" fmla="*/ 1719263 h 2299"/>
              <a:gd name="T52" fmla="*/ 1619250 w 3226"/>
              <a:gd name="T53" fmla="*/ 1790700 h 2299"/>
              <a:gd name="T54" fmla="*/ 1762125 w 3226"/>
              <a:gd name="T55" fmla="*/ 1838325 h 2299"/>
              <a:gd name="T56" fmla="*/ 1952625 w 3226"/>
              <a:gd name="T57" fmla="*/ 1933575 h 2299"/>
              <a:gd name="T58" fmla="*/ 2119313 w 3226"/>
              <a:gd name="T59" fmla="*/ 2005013 h 2299"/>
              <a:gd name="T60" fmla="*/ 2309813 w 3226"/>
              <a:gd name="T61" fmla="*/ 2076450 h 2299"/>
              <a:gd name="T62" fmla="*/ 2476500 w 3226"/>
              <a:gd name="T63" fmla="*/ 2147888 h 2299"/>
              <a:gd name="T64" fmla="*/ 2643188 w 3226"/>
              <a:gd name="T65" fmla="*/ 2195513 h 2299"/>
              <a:gd name="T66" fmla="*/ 2833688 w 3226"/>
              <a:gd name="T67" fmla="*/ 2266950 h 2299"/>
              <a:gd name="T68" fmla="*/ 2928938 w 3226"/>
              <a:gd name="T69" fmla="*/ 2314575 h 2299"/>
              <a:gd name="T70" fmla="*/ 3119438 w 3226"/>
              <a:gd name="T71" fmla="*/ 2386013 h 2299"/>
              <a:gd name="T72" fmla="*/ 3309938 w 3226"/>
              <a:gd name="T73" fmla="*/ 2433638 h 2299"/>
              <a:gd name="T74" fmla="*/ 3405188 w 3226"/>
              <a:gd name="T75" fmla="*/ 2481263 h 2299"/>
              <a:gd name="T76" fmla="*/ 3476625 w 3226"/>
              <a:gd name="T77" fmla="*/ 2528888 h 2299"/>
              <a:gd name="T78" fmla="*/ 3548063 w 3226"/>
              <a:gd name="T79" fmla="*/ 2552700 h 2299"/>
              <a:gd name="T80" fmla="*/ 3619500 w 3226"/>
              <a:gd name="T81" fmla="*/ 2600325 h 2299"/>
              <a:gd name="T82" fmla="*/ 3667125 w 3226"/>
              <a:gd name="T83" fmla="*/ 2671763 h 2299"/>
              <a:gd name="T84" fmla="*/ 3738563 w 3226"/>
              <a:gd name="T85" fmla="*/ 2743200 h 2299"/>
              <a:gd name="T86" fmla="*/ 3810000 w 3226"/>
              <a:gd name="T87" fmla="*/ 2790825 h 2299"/>
              <a:gd name="T88" fmla="*/ 3881438 w 3226"/>
              <a:gd name="T89" fmla="*/ 2862263 h 2299"/>
              <a:gd name="T90" fmla="*/ 3952875 w 3226"/>
              <a:gd name="T91" fmla="*/ 2909888 h 2299"/>
              <a:gd name="T92" fmla="*/ 4024313 w 3226"/>
              <a:gd name="T93" fmla="*/ 2981325 h 2299"/>
              <a:gd name="T94" fmla="*/ 4071938 w 3226"/>
              <a:gd name="T95" fmla="*/ 3052763 h 2299"/>
              <a:gd name="T96" fmla="*/ 4143375 w 3226"/>
              <a:gd name="T97" fmla="*/ 3100388 h 2299"/>
              <a:gd name="T98" fmla="*/ 4238625 w 3226"/>
              <a:gd name="T99" fmla="*/ 3171825 h 2299"/>
              <a:gd name="T100" fmla="*/ 4333875 w 3226"/>
              <a:gd name="T101" fmla="*/ 3243263 h 2299"/>
              <a:gd name="T102" fmla="*/ 4405313 w 3226"/>
              <a:gd name="T103" fmla="*/ 3314700 h 2299"/>
              <a:gd name="T104" fmla="*/ 4476750 w 3226"/>
              <a:gd name="T105" fmla="*/ 3362325 h 2299"/>
              <a:gd name="T106" fmla="*/ 4548188 w 3226"/>
              <a:gd name="T107" fmla="*/ 3409950 h 2299"/>
              <a:gd name="T108" fmla="*/ 4619625 w 3226"/>
              <a:gd name="T109" fmla="*/ 3433763 h 2299"/>
              <a:gd name="T110" fmla="*/ 4691063 w 3226"/>
              <a:gd name="T111" fmla="*/ 3433763 h 2299"/>
              <a:gd name="T112" fmla="*/ 4762500 w 3226"/>
              <a:gd name="T113" fmla="*/ 3457575 h 2299"/>
              <a:gd name="T114" fmla="*/ 4833938 w 3226"/>
              <a:gd name="T115" fmla="*/ 3457575 h 2299"/>
              <a:gd name="T116" fmla="*/ 4905375 w 3226"/>
              <a:gd name="T117" fmla="*/ 3505200 h 2299"/>
              <a:gd name="T118" fmla="*/ 4976813 w 3226"/>
              <a:gd name="T119" fmla="*/ 3552825 h 2299"/>
              <a:gd name="T120" fmla="*/ 5048250 w 3226"/>
              <a:gd name="T121" fmla="*/ 3576638 h 2299"/>
              <a:gd name="T122" fmla="*/ 5119688 w 3226"/>
              <a:gd name="T123" fmla="*/ 3648075 h 22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26" h="2299">
                <a:moveTo>
                  <a:pt x="0" y="0"/>
                </a:moveTo>
                <a:lnTo>
                  <a:pt x="15" y="63"/>
                </a:lnTo>
                <a:lnTo>
                  <a:pt x="15" y="108"/>
                </a:lnTo>
                <a:lnTo>
                  <a:pt x="45" y="153"/>
                </a:lnTo>
                <a:lnTo>
                  <a:pt x="90" y="198"/>
                </a:lnTo>
                <a:lnTo>
                  <a:pt x="120" y="243"/>
                </a:lnTo>
                <a:lnTo>
                  <a:pt x="165" y="288"/>
                </a:lnTo>
                <a:lnTo>
                  <a:pt x="195" y="333"/>
                </a:lnTo>
                <a:lnTo>
                  <a:pt x="240" y="378"/>
                </a:lnTo>
                <a:lnTo>
                  <a:pt x="255" y="423"/>
                </a:lnTo>
                <a:lnTo>
                  <a:pt x="300" y="453"/>
                </a:lnTo>
                <a:lnTo>
                  <a:pt x="315" y="498"/>
                </a:lnTo>
                <a:lnTo>
                  <a:pt x="360" y="528"/>
                </a:lnTo>
                <a:lnTo>
                  <a:pt x="390" y="573"/>
                </a:lnTo>
                <a:lnTo>
                  <a:pt x="435" y="603"/>
                </a:lnTo>
                <a:lnTo>
                  <a:pt x="495" y="648"/>
                </a:lnTo>
                <a:lnTo>
                  <a:pt x="540" y="678"/>
                </a:lnTo>
                <a:lnTo>
                  <a:pt x="585" y="708"/>
                </a:lnTo>
                <a:lnTo>
                  <a:pt x="630" y="738"/>
                </a:lnTo>
                <a:lnTo>
                  <a:pt x="675" y="783"/>
                </a:lnTo>
                <a:lnTo>
                  <a:pt x="720" y="828"/>
                </a:lnTo>
                <a:lnTo>
                  <a:pt x="765" y="873"/>
                </a:lnTo>
                <a:lnTo>
                  <a:pt x="810" y="918"/>
                </a:lnTo>
                <a:lnTo>
                  <a:pt x="855" y="978"/>
                </a:lnTo>
                <a:lnTo>
                  <a:pt x="900" y="1023"/>
                </a:lnTo>
                <a:lnTo>
                  <a:pt x="960" y="1083"/>
                </a:lnTo>
                <a:lnTo>
                  <a:pt x="1020" y="1128"/>
                </a:lnTo>
                <a:lnTo>
                  <a:pt x="1110" y="1158"/>
                </a:lnTo>
                <a:lnTo>
                  <a:pt x="1230" y="1218"/>
                </a:lnTo>
                <a:lnTo>
                  <a:pt x="1335" y="1263"/>
                </a:lnTo>
                <a:lnTo>
                  <a:pt x="1455" y="1308"/>
                </a:lnTo>
                <a:lnTo>
                  <a:pt x="1560" y="1353"/>
                </a:lnTo>
                <a:lnTo>
                  <a:pt x="1665" y="1383"/>
                </a:lnTo>
                <a:lnTo>
                  <a:pt x="1785" y="1428"/>
                </a:lnTo>
                <a:lnTo>
                  <a:pt x="1845" y="1458"/>
                </a:lnTo>
                <a:lnTo>
                  <a:pt x="1965" y="1503"/>
                </a:lnTo>
                <a:lnTo>
                  <a:pt x="2085" y="1533"/>
                </a:lnTo>
                <a:lnTo>
                  <a:pt x="2145" y="1563"/>
                </a:lnTo>
                <a:lnTo>
                  <a:pt x="2190" y="1593"/>
                </a:lnTo>
                <a:lnTo>
                  <a:pt x="2235" y="1608"/>
                </a:lnTo>
                <a:lnTo>
                  <a:pt x="2280" y="1638"/>
                </a:lnTo>
                <a:lnTo>
                  <a:pt x="2310" y="1683"/>
                </a:lnTo>
                <a:lnTo>
                  <a:pt x="2355" y="1728"/>
                </a:lnTo>
                <a:lnTo>
                  <a:pt x="2400" y="1758"/>
                </a:lnTo>
                <a:lnTo>
                  <a:pt x="2445" y="1803"/>
                </a:lnTo>
                <a:lnTo>
                  <a:pt x="2490" y="1833"/>
                </a:lnTo>
                <a:lnTo>
                  <a:pt x="2535" y="1878"/>
                </a:lnTo>
                <a:lnTo>
                  <a:pt x="2565" y="1923"/>
                </a:lnTo>
                <a:lnTo>
                  <a:pt x="2610" y="1953"/>
                </a:lnTo>
                <a:lnTo>
                  <a:pt x="2670" y="1998"/>
                </a:lnTo>
                <a:lnTo>
                  <a:pt x="2730" y="2043"/>
                </a:lnTo>
                <a:lnTo>
                  <a:pt x="2775" y="2088"/>
                </a:lnTo>
                <a:lnTo>
                  <a:pt x="2820" y="2118"/>
                </a:lnTo>
                <a:lnTo>
                  <a:pt x="2865" y="2148"/>
                </a:lnTo>
                <a:lnTo>
                  <a:pt x="2910" y="2163"/>
                </a:lnTo>
                <a:lnTo>
                  <a:pt x="2955" y="2163"/>
                </a:lnTo>
                <a:lnTo>
                  <a:pt x="3000" y="2178"/>
                </a:lnTo>
                <a:lnTo>
                  <a:pt x="3045" y="2178"/>
                </a:lnTo>
                <a:lnTo>
                  <a:pt x="3090" y="2208"/>
                </a:lnTo>
                <a:lnTo>
                  <a:pt x="3135" y="2238"/>
                </a:lnTo>
                <a:lnTo>
                  <a:pt x="3180" y="2253"/>
                </a:lnTo>
                <a:lnTo>
                  <a:pt x="3225" y="2298"/>
                </a:lnTo>
              </a:path>
            </a:pathLst>
          </a:custGeom>
          <a:noFill/>
          <a:ln w="76200" cap="rnd" cmpd="sng">
            <a:solidFill>
              <a:srgbClr val="33CC33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99337" name="Freeform 9"/>
          <p:cNvSpPr>
            <a:spLocks/>
          </p:cNvSpPr>
          <p:nvPr/>
        </p:nvSpPr>
        <p:spPr bwMode="auto">
          <a:xfrm>
            <a:off x="2209800" y="2238375"/>
            <a:ext cx="2125663" cy="2792413"/>
          </a:xfrm>
          <a:custGeom>
            <a:avLst/>
            <a:gdLst>
              <a:gd name="T0" fmla="*/ 0 w 1339"/>
              <a:gd name="T1" fmla="*/ 2790825 h 1759"/>
              <a:gd name="T2" fmla="*/ 100013 w 1339"/>
              <a:gd name="T3" fmla="*/ 2738438 h 1759"/>
              <a:gd name="T4" fmla="*/ 171450 w 1339"/>
              <a:gd name="T5" fmla="*/ 2714625 h 1759"/>
              <a:gd name="T6" fmla="*/ 242888 w 1339"/>
              <a:gd name="T7" fmla="*/ 2643188 h 1759"/>
              <a:gd name="T8" fmla="*/ 314325 w 1339"/>
              <a:gd name="T9" fmla="*/ 2619375 h 1759"/>
              <a:gd name="T10" fmla="*/ 361950 w 1339"/>
              <a:gd name="T11" fmla="*/ 2547938 h 1759"/>
              <a:gd name="T12" fmla="*/ 433388 w 1339"/>
              <a:gd name="T13" fmla="*/ 2500313 h 1759"/>
              <a:gd name="T14" fmla="*/ 504825 w 1339"/>
              <a:gd name="T15" fmla="*/ 2405063 h 1759"/>
              <a:gd name="T16" fmla="*/ 576263 w 1339"/>
              <a:gd name="T17" fmla="*/ 2309813 h 1759"/>
              <a:gd name="T18" fmla="*/ 623888 w 1339"/>
              <a:gd name="T19" fmla="*/ 2238375 h 1759"/>
              <a:gd name="T20" fmla="*/ 695325 w 1339"/>
              <a:gd name="T21" fmla="*/ 2143125 h 1759"/>
              <a:gd name="T22" fmla="*/ 766763 w 1339"/>
              <a:gd name="T23" fmla="*/ 2071688 h 1759"/>
              <a:gd name="T24" fmla="*/ 814388 w 1339"/>
              <a:gd name="T25" fmla="*/ 2000250 h 1759"/>
              <a:gd name="T26" fmla="*/ 838200 w 1339"/>
              <a:gd name="T27" fmla="*/ 1905000 h 1759"/>
              <a:gd name="T28" fmla="*/ 885825 w 1339"/>
              <a:gd name="T29" fmla="*/ 1809750 h 1759"/>
              <a:gd name="T30" fmla="*/ 957263 w 1339"/>
              <a:gd name="T31" fmla="*/ 1714500 h 1759"/>
              <a:gd name="T32" fmla="*/ 1004888 w 1339"/>
              <a:gd name="T33" fmla="*/ 1619250 h 1759"/>
              <a:gd name="T34" fmla="*/ 1052513 w 1339"/>
              <a:gd name="T35" fmla="*/ 1524000 h 1759"/>
              <a:gd name="T36" fmla="*/ 1076325 w 1339"/>
              <a:gd name="T37" fmla="*/ 1452563 h 1759"/>
              <a:gd name="T38" fmla="*/ 1123950 w 1339"/>
              <a:gd name="T39" fmla="*/ 1262063 h 1759"/>
              <a:gd name="T40" fmla="*/ 1195388 w 1339"/>
              <a:gd name="T41" fmla="*/ 1071563 h 1759"/>
              <a:gd name="T42" fmla="*/ 1290638 w 1339"/>
              <a:gd name="T43" fmla="*/ 881063 h 1759"/>
              <a:gd name="T44" fmla="*/ 1338263 w 1339"/>
              <a:gd name="T45" fmla="*/ 690563 h 1759"/>
              <a:gd name="T46" fmla="*/ 1409700 w 1339"/>
              <a:gd name="T47" fmla="*/ 523875 h 1759"/>
              <a:gd name="T48" fmla="*/ 1457325 w 1339"/>
              <a:gd name="T49" fmla="*/ 428625 h 1759"/>
              <a:gd name="T50" fmla="*/ 1528763 w 1339"/>
              <a:gd name="T51" fmla="*/ 357188 h 1759"/>
              <a:gd name="T52" fmla="*/ 1600200 w 1339"/>
              <a:gd name="T53" fmla="*/ 261938 h 1759"/>
              <a:gd name="T54" fmla="*/ 1671638 w 1339"/>
              <a:gd name="T55" fmla="*/ 190500 h 1759"/>
              <a:gd name="T56" fmla="*/ 1814513 w 1339"/>
              <a:gd name="T57" fmla="*/ 142875 h 1759"/>
              <a:gd name="T58" fmla="*/ 1909763 w 1339"/>
              <a:gd name="T59" fmla="*/ 95250 h 1759"/>
              <a:gd name="T60" fmla="*/ 1981200 w 1339"/>
              <a:gd name="T61" fmla="*/ 71438 h 1759"/>
              <a:gd name="T62" fmla="*/ 2052638 w 1339"/>
              <a:gd name="T63" fmla="*/ 47625 h 1759"/>
              <a:gd name="T64" fmla="*/ 2124075 w 1339"/>
              <a:gd name="T65" fmla="*/ 0 h 17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39" h="1759">
                <a:moveTo>
                  <a:pt x="0" y="1758"/>
                </a:moveTo>
                <a:lnTo>
                  <a:pt x="63" y="1725"/>
                </a:lnTo>
                <a:lnTo>
                  <a:pt x="108" y="1710"/>
                </a:lnTo>
                <a:lnTo>
                  <a:pt x="153" y="1665"/>
                </a:lnTo>
                <a:lnTo>
                  <a:pt x="198" y="1650"/>
                </a:lnTo>
                <a:lnTo>
                  <a:pt x="228" y="1605"/>
                </a:lnTo>
                <a:lnTo>
                  <a:pt x="273" y="1575"/>
                </a:lnTo>
                <a:lnTo>
                  <a:pt x="318" y="1515"/>
                </a:lnTo>
                <a:lnTo>
                  <a:pt x="363" y="1455"/>
                </a:lnTo>
                <a:lnTo>
                  <a:pt x="393" y="1410"/>
                </a:lnTo>
                <a:lnTo>
                  <a:pt x="438" y="1350"/>
                </a:lnTo>
                <a:lnTo>
                  <a:pt x="483" y="1305"/>
                </a:lnTo>
                <a:lnTo>
                  <a:pt x="513" y="1260"/>
                </a:lnTo>
                <a:lnTo>
                  <a:pt x="528" y="1200"/>
                </a:lnTo>
                <a:lnTo>
                  <a:pt x="558" y="1140"/>
                </a:lnTo>
                <a:lnTo>
                  <a:pt x="603" y="1080"/>
                </a:lnTo>
                <a:lnTo>
                  <a:pt x="633" y="1020"/>
                </a:lnTo>
                <a:lnTo>
                  <a:pt x="663" y="960"/>
                </a:lnTo>
                <a:lnTo>
                  <a:pt x="678" y="915"/>
                </a:lnTo>
                <a:lnTo>
                  <a:pt x="708" y="795"/>
                </a:lnTo>
                <a:lnTo>
                  <a:pt x="753" y="675"/>
                </a:lnTo>
                <a:lnTo>
                  <a:pt x="813" y="555"/>
                </a:lnTo>
                <a:lnTo>
                  <a:pt x="843" y="435"/>
                </a:lnTo>
                <a:lnTo>
                  <a:pt x="888" y="330"/>
                </a:lnTo>
                <a:lnTo>
                  <a:pt x="918" y="270"/>
                </a:lnTo>
                <a:lnTo>
                  <a:pt x="963" y="225"/>
                </a:lnTo>
                <a:lnTo>
                  <a:pt x="1008" y="165"/>
                </a:lnTo>
                <a:lnTo>
                  <a:pt x="1053" y="120"/>
                </a:lnTo>
                <a:lnTo>
                  <a:pt x="1143" y="90"/>
                </a:lnTo>
                <a:lnTo>
                  <a:pt x="1203" y="60"/>
                </a:lnTo>
                <a:lnTo>
                  <a:pt x="1248" y="45"/>
                </a:lnTo>
                <a:lnTo>
                  <a:pt x="1293" y="30"/>
                </a:lnTo>
                <a:lnTo>
                  <a:pt x="1338" y="0"/>
                </a:lnTo>
              </a:path>
            </a:pathLst>
          </a:custGeom>
          <a:noFill/>
          <a:ln w="1016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99338" name="Freeform 10"/>
          <p:cNvSpPr>
            <a:spLocks/>
          </p:cNvSpPr>
          <p:nvPr/>
        </p:nvSpPr>
        <p:spPr bwMode="auto">
          <a:xfrm>
            <a:off x="2590800" y="1685925"/>
            <a:ext cx="2882900" cy="3268663"/>
          </a:xfrm>
          <a:custGeom>
            <a:avLst/>
            <a:gdLst>
              <a:gd name="T0" fmla="*/ 0 w 1816"/>
              <a:gd name="T1" fmla="*/ 3267075 h 2059"/>
              <a:gd name="T2" fmla="*/ 95250 w 1816"/>
              <a:gd name="T3" fmla="*/ 3190875 h 2059"/>
              <a:gd name="T4" fmla="*/ 261938 w 1816"/>
              <a:gd name="T5" fmla="*/ 3143250 h 2059"/>
              <a:gd name="T6" fmla="*/ 333375 w 1816"/>
              <a:gd name="T7" fmla="*/ 3119438 h 2059"/>
              <a:gd name="T8" fmla="*/ 523875 w 1816"/>
              <a:gd name="T9" fmla="*/ 3071813 h 2059"/>
              <a:gd name="T10" fmla="*/ 595313 w 1816"/>
              <a:gd name="T11" fmla="*/ 3048000 h 2059"/>
              <a:gd name="T12" fmla="*/ 666750 w 1816"/>
              <a:gd name="T13" fmla="*/ 3024188 h 2059"/>
              <a:gd name="T14" fmla="*/ 738188 w 1816"/>
              <a:gd name="T15" fmla="*/ 2976563 h 2059"/>
              <a:gd name="T16" fmla="*/ 785813 w 1816"/>
              <a:gd name="T17" fmla="*/ 2905125 h 2059"/>
              <a:gd name="T18" fmla="*/ 857250 w 1816"/>
              <a:gd name="T19" fmla="*/ 2833688 h 2059"/>
              <a:gd name="T20" fmla="*/ 928688 w 1816"/>
              <a:gd name="T21" fmla="*/ 2762250 h 2059"/>
              <a:gd name="T22" fmla="*/ 1000125 w 1816"/>
              <a:gd name="T23" fmla="*/ 2667000 h 2059"/>
              <a:gd name="T24" fmla="*/ 1023938 w 1816"/>
              <a:gd name="T25" fmla="*/ 2595563 h 2059"/>
              <a:gd name="T26" fmla="*/ 1095375 w 1816"/>
              <a:gd name="T27" fmla="*/ 2405063 h 2059"/>
              <a:gd name="T28" fmla="*/ 1166813 w 1816"/>
              <a:gd name="T29" fmla="*/ 2166938 h 2059"/>
              <a:gd name="T30" fmla="*/ 1214438 w 1816"/>
              <a:gd name="T31" fmla="*/ 1976438 h 2059"/>
              <a:gd name="T32" fmla="*/ 1238250 w 1816"/>
              <a:gd name="T33" fmla="*/ 1833563 h 2059"/>
              <a:gd name="T34" fmla="*/ 1262063 w 1816"/>
              <a:gd name="T35" fmla="*/ 1762125 h 2059"/>
              <a:gd name="T36" fmla="*/ 1333500 w 1816"/>
              <a:gd name="T37" fmla="*/ 1595438 h 2059"/>
              <a:gd name="T38" fmla="*/ 1381125 w 1816"/>
              <a:gd name="T39" fmla="*/ 1524000 h 2059"/>
              <a:gd name="T40" fmla="*/ 1547813 w 1816"/>
              <a:gd name="T41" fmla="*/ 1357313 h 2059"/>
              <a:gd name="T42" fmla="*/ 1619250 w 1816"/>
              <a:gd name="T43" fmla="*/ 1166813 h 2059"/>
              <a:gd name="T44" fmla="*/ 1714500 w 1816"/>
              <a:gd name="T45" fmla="*/ 976313 h 2059"/>
              <a:gd name="T46" fmla="*/ 1809750 w 1816"/>
              <a:gd name="T47" fmla="*/ 881063 h 2059"/>
              <a:gd name="T48" fmla="*/ 1881188 w 1816"/>
              <a:gd name="T49" fmla="*/ 785813 h 2059"/>
              <a:gd name="T50" fmla="*/ 1952625 w 1816"/>
              <a:gd name="T51" fmla="*/ 714375 h 2059"/>
              <a:gd name="T52" fmla="*/ 2024063 w 1816"/>
              <a:gd name="T53" fmla="*/ 642938 h 2059"/>
              <a:gd name="T54" fmla="*/ 2095500 w 1816"/>
              <a:gd name="T55" fmla="*/ 595313 h 2059"/>
              <a:gd name="T56" fmla="*/ 2166938 w 1816"/>
              <a:gd name="T57" fmla="*/ 523875 h 2059"/>
              <a:gd name="T58" fmla="*/ 2238375 w 1816"/>
              <a:gd name="T59" fmla="*/ 452438 h 2059"/>
              <a:gd name="T60" fmla="*/ 2309813 w 1816"/>
              <a:gd name="T61" fmla="*/ 381000 h 2059"/>
              <a:gd name="T62" fmla="*/ 2381250 w 1816"/>
              <a:gd name="T63" fmla="*/ 333375 h 2059"/>
              <a:gd name="T64" fmla="*/ 2452688 w 1816"/>
              <a:gd name="T65" fmla="*/ 285750 h 2059"/>
              <a:gd name="T66" fmla="*/ 2524125 w 1816"/>
              <a:gd name="T67" fmla="*/ 238125 h 2059"/>
              <a:gd name="T68" fmla="*/ 2595563 w 1816"/>
              <a:gd name="T69" fmla="*/ 190500 h 2059"/>
              <a:gd name="T70" fmla="*/ 2667000 w 1816"/>
              <a:gd name="T71" fmla="*/ 142875 h 2059"/>
              <a:gd name="T72" fmla="*/ 2738438 w 1816"/>
              <a:gd name="T73" fmla="*/ 95250 h 2059"/>
              <a:gd name="T74" fmla="*/ 2809875 w 1816"/>
              <a:gd name="T75" fmla="*/ 47625 h 2059"/>
              <a:gd name="T76" fmla="*/ 2881313 w 1816"/>
              <a:gd name="T77" fmla="*/ 0 h 205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816" h="2059">
                <a:moveTo>
                  <a:pt x="0" y="2058"/>
                </a:moveTo>
                <a:lnTo>
                  <a:pt x="60" y="2010"/>
                </a:lnTo>
                <a:lnTo>
                  <a:pt x="165" y="1980"/>
                </a:lnTo>
                <a:lnTo>
                  <a:pt x="210" y="1965"/>
                </a:lnTo>
                <a:lnTo>
                  <a:pt x="330" y="1935"/>
                </a:lnTo>
                <a:lnTo>
                  <a:pt x="375" y="1920"/>
                </a:lnTo>
                <a:lnTo>
                  <a:pt x="420" y="1905"/>
                </a:lnTo>
                <a:lnTo>
                  <a:pt x="465" y="1875"/>
                </a:lnTo>
                <a:lnTo>
                  <a:pt x="495" y="1830"/>
                </a:lnTo>
                <a:lnTo>
                  <a:pt x="540" y="1785"/>
                </a:lnTo>
                <a:lnTo>
                  <a:pt x="585" y="1740"/>
                </a:lnTo>
                <a:lnTo>
                  <a:pt x="630" y="1680"/>
                </a:lnTo>
                <a:lnTo>
                  <a:pt x="645" y="1635"/>
                </a:lnTo>
                <a:lnTo>
                  <a:pt x="690" y="1515"/>
                </a:lnTo>
                <a:lnTo>
                  <a:pt x="735" y="1365"/>
                </a:lnTo>
                <a:lnTo>
                  <a:pt x="765" y="1245"/>
                </a:lnTo>
                <a:lnTo>
                  <a:pt x="780" y="1155"/>
                </a:lnTo>
                <a:lnTo>
                  <a:pt x="795" y="1110"/>
                </a:lnTo>
                <a:lnTo>
                  <a:pt x="840" y="1005"/>
                </a:lnTo>
                <a:lnTo>
                  <a:pt x="870" y="960"/>
                </a:lnTo>
                <a:lnTo>
                  <a:pt x="975" y="855"/>
                </a:lnTo>
                <a:lnTo>
                  <a:pt x="1020" y="735"/>
                </a:lnTo>
                <a:lnTo>
                  <a:pt x="1080" y="615"/>
                </a:lnTo>
                <a:lnTo>
                  <a:pt x="1140" y="555"/>
                </a:lnTo>
                <a:lnTo>
                  <a:pt x="1185" y="495"/>
                </a:lnTo>
                <a:lnTo>
                  <a:pt x="1230" y="450"/>
                </a:lnTo>
                <a:lnTo>
                  <a:pt x="1275" y="405"/>
                </a:lnTo>
                <a:lnTo>
                  <a:pt x="1320" y="375"/>
                </a:lnTo>
                <a:lnTo>
                  <a:pt x="1365" y="330"/>
                </a:lnTo>
                <a:lnTo>
                  <a:pt x="1410" y="285"/>
                </a:lnTo>
                <a:lnTo>
                  <a:pt x="1455" y="240"/>
                </a:lnTo>
                <a:lnTo>
                  <a:pt x="1500" y="210"/>
                </a:lnTo>
                <a:lnTo>
                  <a:pt x="1545" y="180"/>
                </a:lnTo>
                <a:lnTo>
                  <a:pt x="1590" y="150"/>
                </a:lnTo>
                <a:lnTo>
                  <a:pt x="1635" y="120"/>
                </a:lnTo>
                <a:lnTo>
                  <a:pt x="1680" y="90"/>
                </a:lnTo>
                <a:lnTo>
                  <a:pt x="1725" y="60"/>
                </a:lnTo>
                <a:lnTo>
                  <a:pt x="1770" y="30"/>
                </a:lnTo>
                <a:lnTo>
                  <a:pt x="1815" y="0"/>
                </a:lnTo>
              </a:path>
            </a:pathLst>
          </a:custGeom>
          <a:noFill/>
          <a:ln w="101600" cap="rnd" cmpd="sng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99339" name="Freeform 11"/>
          <p:cNvSpPr>
            <a:spLocks/>
          </p:cNvSpPr>
          <p:nvPr/>
        </p:nvSpPr>
        <p:spPr bwMode="auto">
          <a:xfrm>
            <a:off x="3200400" y="1619250"/>
            <a:ext cx="3373438" cy="3411538"/>
          </a:xfrm>
          <a:custGeom>
            <a:avLst/>
            <a:gdLst>
              <a:gd name="T0" fmla="*/ 0 w 2125"/>
              <a:gd name="T1" fmla="*/ 3409950 h 2149"/>
              <a:gd name="T2" fmla="*/ 109538 w 2125"/>
              <a:gd name="T3" fmla="*/ 3381375 h 2149"/>
              <a:gd name="T4" fmla="*/ 180975 w 2125"/>
              <a:gd name="T5" fmla="*/ 3357563 h 2149"/>
              <a:gd name="T6" fmla="*/ 252413 w 2125"/>
              <a:gd name="T7" fmla="*/ 3333750 h 2149"/>
              <a:gd name="T8" fmla="*/ 347663 w 2125"/>
              <a:gd name="T9" fmla="*/ 3286125 h 2149"/>
              <a:gd name="T10" fmla="*/ 419100 w 2125"/>
              <a:gd name="T11" fmla="*/ 3262313 h 2149"/>
              <a:gd name="T12" fmla="*/ 490538 w 2125"/>
              <a:gd name="T13" fmla="*/ 3238500 h 2149"/>
              <a:gd name="T14" fmla="*/ 561975 w 2125"/>
              <a:gd name="T15" fmla="*/ 3214688 h 2149"/>
              <a:gd name="T16" fmla="*/ 633413 w 2125"/>
              <a:gd name="T17" fmla="*/ 3190875 h 2149"/>
              <a:gd name="T18" fmla="*/ 704850 w 2125"/>
              <a:gd name="T19" fmla="*/ 3143250 h 2149"/>
              <a:gd name="T20" fmla="*/ 776288 w 2125"/>
              <a:gd name="T21" fmla="*/ 3119438 h 2149"/>
              <a:gd name="T22" fmla="*/ 871538 w 2125"/>
              <a:gd name="T23" fmla="*/ 3071813 h 2149"/>
              <a:gd name="T24" fmla="*/ 942975 w 2125"/>
              <a:gd name="T25" fmla="*/ 3024188 h 2149"/>
              <a:gd name="T26" fmla="*/ 1014413 w 2125"/>
              <a:gd name="T27" fmla="*/ 2952750 h 2149"/>
              <a:gd name="T28" fmla="*/ 1085850 w 2125"/>
              <a:gd name="T29" fmla="*/ 2928938 h 2149"/>
              <a:gd name="T30" fmla="*/ 1157288 w 2125"/>
              <a:gd name="T31" fmla="*/ 2857500 h 2149"/>
              <a:gd name="T32" fmla="*/ 1204913 w 2125"/>
              <a:gd name="T33" fmla="*/ 2786063 h 2149"/>
              <a:gd name="T34" fmla="*/ 1228725 w 2125"/>
              <a:gd name="T35" fmla="*/ 2714625 h 2149"/>
              <a:gd name="T36" fmla="*/ 1276350 w 2125"/>
              <a:gd name="T37" fmla="*/ 2643188 h 2149"/>
              <a:gd name="T38" fmla="*/ 1300163 w 2125"/>
              <a:gd name="T39" fmla="*/ 2571750 h 2149"/>
              <a:gd name="T40" fmla="*/ 1347788 w 2125"/>
              <a:gd name="T41" fmla="*/ 2381250 h 2149"/>
              <a:gd name="T42" fmla="*/ 1395413 w 2125"/>
              <a:gd name="T43" fmla="*/ 2309813 h 2149"/>
              <a:gd name="T44" fmla="*/ 1443038 w 2125"/>
              <a:gd name="T45" fmla="*/ 2214563 h 2149"/>
              <a:gd name="T46" fmla="*/ 1490663 w 2125"/>
              <a:gd name="T47" fmla="*/ 2047875 h 2149"/>
              <a:gd name="T48" fmla="*/ 1538288 w 2125"/>
              <a:gd name="T49" fmla="*/ 1976438 h 2149"/>
              <a:gd name="T50" fmla="*/ 1585913 w 2125"/>
              <a:gd name="T51" fmla="*/ 1905000 h 2149"/>
              <a:gd name="T52" fmla="*/ 1633538 w 2125"/>
              <a:gd name="T53" fmla="*/ 1833563 h 2149"/>
              <a:gd name="T54" fmla="*/ 1704975 w 2125"/>
              <a:gd name="T55" fmla="*/ 1762125 h 2149"/>
              <a:gd name="T56" fmla="*/ 1752600 w 2125"/>
              <a:gd name="T57" fmla="*/ 1690688 h 2149"/>
              <a:gd name="T58" fmla="*/ 1800225 w 2125"/>
              <a:gd name="T59" fmla="*/ 1619250 h 2149"/>
              <a:gd name="T60" fmla="*/ 1847850 w 2125"/>
              <a:gd name="T61" fmla="*/ 1547813 h 2149"/>
              <a:gd name="T62" fmla="*/ 1895475 w 2125"/>
              <a:gd name="T63" fmla="*/ 1476375 h 2149"/>
              <a:gd name="T64" fmla="*/ 1943100 w 2125"/>
              <a:gd name="T65" fmla="*/ 1404938 h 2149"/>
              <a:gd name="T66" fmla="*/ 1990725 w 2125"/>
              <a:gd name="T67" fmla="*/ 1333500 h 2149"/>
              <a:gd name="T68" fmla="*/ 2038350 w 2125"/>
              <a:gd name="T69" fmla="*/ 1262063 h 2149"/>
              <a:gd name="T70" fmla="*/ 2085975 w 2125"/>
              <a:gd name="T71" fmla="*/ 1119188 h 2149"/>
              <a:gd name="T72" fmla="*/ 2133600 w 2125"/>
              <a:gd name="T73" fmla="*/ 952500 h 2149"/>
              <a:gd name="T74" fmla="*/ 2181225 w 2125"/>
              <a:gd name="T75" fmla="*/ 809625 h 2149"/>
              <a:gd name="T76" fmla="*/ 2252663 w 2125"/>
              <a:gd name="T77" fmla="*/ 642938 h 2149"/>
              <a:gd name="T78" fmla="*/ 2324100 w 2125"/>
              <a:gd name="T79" fmla="*/ 476250 h 2149"/>
              <a:gd name="T80" fmla="*/ 2371725 w 2125"/>
              <a:gd name="T81" fmla="*/ 404813 h 2149"/>
              <a:gd name="T82" fmla="*/ 2443163 w 2125"/>
              <a:gd name="T83" fmla="*/ 333375 h 2149"/>
              <a:gd name="T84" fmla="*/ 2514600 w 2125"/>
              <a:gd name="T85" fmla="*/ 261938 h 2149"/>
              <a:gd name="T86" fmla="*/ 2586038 w 2125"/>
              <a:gd name="T87" fmla="*/ 214313 h 2149"/>
              <a:gd name="T88" fmla="*/ 2776538 w 2125"/>
              <a:gd name="T89" fmla="*/ 190500 h 2149"/>
              <a:gd name="T90" fmla="*/ 2871788 w 2125"/>
              <a:gd name="T91" fmla="*/ 166688 h 2149"/>
              <a:gd name="T92" fmla="*/ 2943225 w 2125"/>
              <a:gd name="T93" fmla="*/ 142875 h 2149"/>
              <a:gd name="T94" fmla="*/ 3014663 w 2125"/>
              <a:gd name="T95" fmla="*/ 119063 h 2149"/>
              <a:gd name="T96" fmla="*/ 3086100 w 2125"/>
              <a:gd name="T97" fmla="*/ 71438 h 2149"/>
              <a:gd name="T98" fmla="*/ 3157538 w 2125"/>
              <a:gd name="T99" fmla="*/ 23813 h 2149"/>
              <a:gd name="T100" fmla="*/ 3228975 w 2125"/>
              <a:gd name="T101" fmla="*/ 0 h 2149"/>
              <a:gd name="T102" fmla="*/ 3300413 w 2125"/>
              <a:gd name="T103" fmla="*/ 0 h 2149"/>
              <a:gd name="T104" fmla="*/ 3371850 w 2125"/>
              <a:gd name="T105" fmla="*/ 0 h 214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25" h="2149">
                <a:moveTo>
                  <a:pt x="0" y="2148"/>
                </a:moveTo>
                <a:lnTo>
                  <a:pt x="69" y="2130"/>
                </a:lnTo>
                <a:lnTo>
                  <a:pt x="114" y="2115"/>
                </a:lnTo>
                <a:lnTo>
                  <a:pt x="159" y="2100"/>
                </a:lnTo>
                <a:lnTo>
                  <a:pt x="219" y="2070"/>
                </a:lnTo>
                <a:lnTo>
                  <a:pt x="264" y="2055"/>
                </a:lnTo>
                <a:lnTo>
                  <a:pt x="309" y="2040"/>
                </a:lnTo>
                <a:lnTo>
                  <a:pt x="354" y="2025"/>
                </a:lnTo>
                <a:lnTo>
                  <a:pt x="399" y="2010"/>
                </a:lnTo>
                <a:lnTo>
                  <a:pt x="444" y="1980"/>
                </a:lnTo>
                <a:lnTo>
                  <a:pt x="489" y="1965"/>
                </a:lnTo>
                <a:lnTo>
                  <a:pt x="549" y="1935"/>
                </a:lnTo>
                <a:lnTo>
                  <a:pt x="594" y="1905"/>
                </a:lnTo>
                <a:lnTo>
                  <a:pt x="639" y="1860"/>
                </a:lnTo>
                <a:lnTo>
                  <a:pt x="684" y="1845"/>
                </a:lnTo>
                <a:lnTo>
                  <a:pt x="729" y="1800"/>
                </a:lnTo>
                <a:lnTo>
                  <a:pt x="759" y="1755"/>
                </a:lnTo>
                <a:lnTo>
                  <a:pt x="774" y="1710"/>
                </a:lnTo>
                <a:lnTo>
                  <a:pt x="804" y="1665"/>
                </a:lnTo>
                <a:lnTo>
                  <a:pt x="819" y="1620"/>
                </a:lnTo>
                <a:lnTo>
                  <a:pt x="849" y="1500"/>
                </a:lnTo>
                <a:lnTo>
                  <a:pt x="879" y="1455"/>
                </a:lnTo>
                <a:lnTo>
                  <a:pt x="909" y="1395"/>
                </a:lnTo>
                <a:lnTo>
                  <a:pt x="939" y="1290"/>
                </a:lnTo>
                <a:lnTo>
                  <a:pt x="969" y="1245"/>
                </a:lnTo>
                <a:lnTo>
                  <a:pt x="999" y="1200"/>
                </a:lnTo>
                <a:lnTo>
                  <a:pt x="1029" y="1155"/>
                </a:lnTo>
                <a:lnTo>
                  <a:pt x="1074" y="1110"/>
                </a:lnTo>
                <a:lnTo>
                  <a:pt x="1104" y="1065"/>
                </a:lnTo>
                <a:lnTo>
                  <a:pt x="1134" y="1020"/>
                </a:lnTo>
                <a:lnTo>
                  <a:pt x="1164" y="975"/>
                </a:lnTo>
                <a:lnTo>
                  <a:pt x="1194" y="930"/>
                </a:lnTo>
                <a:lnTo>
                  <a:pt x="1224" y="885"/>
                </a:lnTo>
                <a:lnTo>
                  <a:pt x="1254" y="840"/>
                </a:lnTo>
                <a:lnTo>
                  <a:pt x="1284" y="795"/>
                </a:lnTo>
                <a:lnTo>
                  <a:pt x="1314" y="705"/>
                </a:lnTo>
                <a:lnTo>
                  <a:pt x="1344" y="600"/>
                </a:lnTo>
                <a:lnTo>
                  <a:pt x="1374" y="510"/>
                </a:lnTo>
                <a:lnTo>
                  <a:pt x="1419" y="405"/>
                </a:lnTo>
                <a:lnTo>
                  <a:pt x="1464" y="300"/>
                </a:lnTo>
                <a:lnTo>
                  <a:pt x="1494" y="255"/>
                </a:lnTo>
                <a:lnTo>
                  <a:pt x="1539" y="210"/>
                </a:lnTo>
                <a:lnTo>
                  <a:pt x="1584" y="165"/>
                </a:lnTo>
                <a:lnTo>
                  <a:pt x="1629" y="135"/>
                </a:lnTo>
                <a:lnTo>
                  <a:pt x="1749" y="120"/>
                </a:lnTo>
                <a:lnTo>
                  <a:pt x="1809" y="105"/>
                </a:lnTo>
                <a:lnTo>
                  <a:pt x="1854" y="90"/>
                </a:lnTo>
                <a:lnTo>
                  <a:pt x="1899" y="75"/>
                </a:lnTo>
                <a:lnTo>
                  <a:pt x="1944" y="45"/>
                </a:lnTo>
                <a:lnTo>
                  <a:pt x="1989" y="15"/>
                </a:lnTo>
                <a:lnTo>
                  <a:pt x="2034" y="0"/>
                </a:lnTo>
                <a:lnTo>
                  <a:pt x="2079" y="0"/>
                </a:lnTo>
                <a:lnTo>
                  <a:pt x="2124" y="0"/>
                </a:lnTo>
              </a:path>
            </a:pathLst>
          </a:custGeom>
          <a:noFill/>
          <a:ln w="101600" cap="rnd" cmpd="sng">
            <a:solidFill>
              <a:srgbClr val="FF0066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99340" name="Freeform 12"/>
          <p:cNvSpPr>
            <a:spLocks/>
          </p:cNvSpPr>
          <p:nvPr/>
        </p:nvSpPr>
        <p:spPr bwMode="auto">
          <a:xfrm>
            <a:off x="4191000" y="1809750"/>
            <a:ext cx="3263900" cy="3221038"/>
          </a:xfrm>
          <a:custGeom>
            <a:avLst/>
            <a:gdLst>
              <a:gd name="T0" fmla="*/ 0 w 2056"/>
              <a:gd name="T1" fmla="*/ 3219450 h 2029"/>
              <a:gd name="T2" fmla="*/ 95250 w 2056"/>
              <a:gd name="T3" fmla="*/ 3214688 h 2029"/>
              <a:gd name="T4" fmla="*/ 190500 w 2056"/>
              <a:gd name="T5" fmla="*/ 3167063 h 2029"/>
              <a:gd name="T6" fmla="*/ 261938 w 2056"/>
              <a:gd name="T7" fmla="*/ 3143250 h 2029"/>
              <a:gd name="T8" fmla="*/ 357188 w 2056"/>
              <a:gd name="T9" fmla="*/ 3095625 h 2029"/>
              <a:gd name="T10" fmla="*/ 452438 w 2056"/>
              <a:gd name="T11" fmla="*/ 3048000 h 2029"/>
              <a:gd name="T12" fmla="*/ 523875 w 2056"/>
              <a:gd name="T13" fmla="*/ 3000375 h 2029"/>
              <a:gd name="T14" fmla="*/ 595313 w 2056"/>
              <a:gd name="T15" fmla="*/ 2952750 h 2029"/>
              <a:gd name="T16" fmla="*/ 738188 w 2056"/>
              <a:gd name="T17" fmla="*/ 2928938 h 2029"/>
              <a:gd name="T18" fmla="*/ 952500 w 2056"/>
              <a:gd name="T19" fmla="*/ 2857500 h 2029"/>
              <a:gd name="T20" fmla="*/ 1143000 w 2056"/>
              <a:gd name="T21" fmla="*/ 2786063 h 2029"/>
              <a:gd name="T22" fmla="*/ 1214438 w 2056"/>
              <a:gd name="T23" fmla="*/ 2738438 h 2029"/>
              <a:gd name="T24" fmla="*/ 1285875 w 2056"/>
              <a:gd name="T25" fmla="*/ 2690813 h 2029"/>
              <a:gd name="T26" fmla="*/ 1309688 w 2056"/>
              <a:gd name="T27" fmla="*/ 2619375 h 2029"/>
              <a:gd name="T28" fmla="*/ 1309688 w 2056"/>
              <a:gd name="T29" fmla="*/ 2547938 h 2029"/>
              <a:gd name="T30" fmla="*/ 1333500 w 2056"/>
              <a:gd name="T31" fmla="*/ 2452688 h 2029"/>
              <a:gd name="T32" fmla="*/ 1357313 w 2056"/>
              <a:gd name="T33" fmla="*/ 2381250 h 2029"/>
              <a:gd name="T34" fmla="*/ 1381125 w 2056"/>
              <a:gd name="T35" fmla="*/ 2286000 h 2029"/>
              <a:gd name="T36" fmla="*/ 1381125 w 2056"/>
              <a:gd name="T37" fmla="*/ 2190750 h 2029"/>
              <a:gd name="T38" fmla="*/ 1404938 w 2056"/>
              <a:gd name="T39" fmla="*/ 2095500 h 2029"/>
              <a:gd name="T40" fmla="*/ 1452563 w 2056"/>
              <a:gd name="T41" fmla="*/ 1857375 h 2029"/>
              <a:gd name="T42" fmla="*/ 1476375 w 2056"/>
              <a:gd name="T43" fmla="*/ 1690688 h 2029"/>
              <a:gd name="T44" fmla="*/ 1524000 w 2056"/>
              <a:gd name="T45" fmla="*/ 1619250 h 2029"/>
              <a:gd name="T46" fmla="*/ 1547813 w 2056"/>
              <a:gd name="T47" fmla="*/ 1428750 h 2029"/>
              <a:gd name="T48" fmla="*/ 1595438 w 2056"/>
              <a:gd name="T49" fmla="*/ 1238250 h 2029"/>
              <a:gd name="T50" fmla="*/ 1643063 w 2056"/>
              <a:gd name="T51" fmla="*/ 1143000 h 2029"/>
              <a:gd name="T52" fmla="*/ 1690688 w 2056"/>
              <a:gd name="T53" fmla="*/ 976313 h 2029"/>
              <a:gd name="T54" fmla="*/ 1762125 w 2056"/>
              <a:gd name="T55" fmla="*/ 809625 h 2029"/>
              <a:gd name="T56" fmla="*/ 1833563 w 2056"/>
              <a:gd name="T57" fmla="*/ 738188 h 2029"/>
              <a:gd name="T58" fmla="*/ 2024063 w 2056"/>
              <a:gd name="T59" fmla="*/ 666750 h 2029"/>
              <a:gd name="T60" fmla="*/ 2119313 w 2056"/>
              <a:gd name="T61" fmla="*/ 595313 h 2029"/>
              <a:gd name="T62" fmla="*/ 2309813 w 2056"/>
              <a:gd name="T63" fmla="*/ 428625 h 2029"/>
              <a:gd name="T64" fmla="*/ 2500313 w 2056"/>
              <a:gd name="T65" fmla="*/ 357188 h 2029"/>
              <a:gd name="T66" fmla="*/ 2690813 w 2056"/>
              <a:gd name="T67" fmla="*/ 285750 h 2029"/>
              <a:gd name="T68" fmla="*/ 2881313 w 2056"/>
              <a:gd name="T69" fmla="*/ 214313 h 2029"/>
              <a:gd name="T70" fmla="*/ 2952750 w 2056"/>
              <a:gd name="T71" fmla="*/ 166688 h 2029"/>
              <a:gd name="T72" fmla="*/ 3119438 w 2056"/>
              <a:gd name="T73" fmla="*/ 95250 h 2029"/>
              <a:gd name="T74" fmla="*/ 3190875 w 2056"/>
              <a:gd name="T75" fmla="*/ 47625 h 2029"/>
              <a:gd name="T76" fmla="*/ 3262313 w 2056"/>
              <a:gd name="T77" fmla="*/ 0 h 202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056" h="2029">
                <a:moveTo>
                  <a:pt x="0" y="2028"/>
                </a:moveTo>
                <a:lnTo>
                  <a:pt x="60" y="2025"/>
                </a:lnTo>
                <a:lnTo>
                  <a:pt x="120" y="1995"/>
                </a:lnTo>
                <a:lnTo>
                  <a:pt x="165" y="1980"/>
                </a:lnTo>
                <a:lnTo>
                  <a:pt x="225" y="1950"/>
                </a:lnTo>
                <a:lnTo>
                  <a:pt x="285" y="1920"/>
                </a:lnTo>
                <a:lnTo>
                  <a:pt x="330" y="1890"/>
                </a:lnTo>
                <a:lnTo>
                  <a:pt x="375" y="1860"/>
                </a:lnTo>
                <a:lnTo>
                  <a:pt x="465" y="1845"/>
                </a:lnTo>
                <a:lnTo>
                  <a:pt x="600" y="1800"/>
                </a:lnTo>
                <a:lnTo>
                  <a:pt x="720" y="1755"/>
                </a:lnTo>
                <a:lnTo>
                  <a:pt x="765" y="1725"/>
                </a:lnTo>
                <a:lnTo>
                  <a:pt x="810" y="1695"/>
                </a:lnTo>
                <a:lnTo>
                  <a:pt x="825" y="1650"/>
                </a:lnTo>
                <a:lnTo>
                  <a:pt x="825" y="1605"/>
                </a:lnTo>
                <a:lnTo>
                  <a:pt x="840" y="1545"/>
                </a:lnTo>
                <a:lnTo>
                  <a:pt x="855" y="1500"/>
                </a:lnTo>
                <a:lnTo>
                  <a:pt x="870" y="1440"/>
                </a:lnTo>
                <a:lnTo>
                  <a:pt x="870" y="1380"/>
                </a:lnTo>
                <a:lnTo>
                  <a:pt x="885" y="1320"/>
                </a:lnTo>
                <a:lnTo>
                  <a:pt x="915" y="1170"/>
                </a:lnTo>
                <a:lnTo>
                  <a:pt x="930" y="1065"/>
                </a:lnTo>
                <a:lnTo>
                  <a:pt x="960" y="1020"/>
                </a:lnTo>
                <a:lnTo>
                  <a:pt x="975" y="900"/>
                </a:lnTo>
                <a:lnTo>
                  <a:pt x="1005" y="780"/>
                </a:lnTo>
                <a:lnTo>
                  <a:pt x="1035" y="720"/>
                </a:lnTo>
                <a:lnTo>
                  <a:pt x="1065" y="615"/>
                </a:lnTo>
                <a:lnTo>
                  <a:pt x="1110" y="510"/>
                </a:lnTo>
                <a:lnTo>
                  <a:pt x="1155" y="465"/>
                </a:lnTo>
                <a:lnTo>
                  <a:pt x="1275" y="420"/>
                </a:lnTo>
                <a:lnTo>
                  <a:pt x="1335" y="375"/>
                </a:lnTo>
                <a:lnTo>
                  <a:pt x="1455" y="270"/>
                </a:lnTo>
                <a:lnTo>
                  <a:pt x="1575" y="225"/>
                </a:lnTo>
                <a:lnTo>
                  <a:pt x="1695" y="180"/>
                </a:lnTo>
                <a:lnTo>
                  <a:pt x="1815" y="135"/>
                </a:lnTo>
                <a:lnTo>
                  <a:pt x="1860" y="105"/>
                </a:lnTo>
                <a:lnTo>
                  <a:pt x="1965" y="60"/>
                </a:lnTo>
                <a:lnTo>
                  <a:pt x="2010" y="30"/>
                </a:lnTo>
                <a:lnTo>
                  <a:pt x="2055" y="0"/>
                </a:lnTo>
              </a:path>
            </a:pathLst>
          </a:custGeom>
          <a:noFill/>
          <a:ln w="101600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232525" y="2620963"/>
            <a:ext cx="6985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CC0000"/>
                </a:solidFill>
              </a:rPr>
              <a:t>CA</a:t>
            </a: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6689725" y="1309688"/>
            <a:ext cx="974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FF0066"/>
                </a:solidFill>
              </a:rPr>
              <a:t>CHD</a:t>
            </a: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4556125" y="1157288"/>
            <a:ext cx="1389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AFD00"/>
                </a:solidFill>
              </a:rPr>
              <a:t>NIDDM</a:t>
            </a:r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3489325" y="1766888"/>
            <a:ext cx="1428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FFFFFF"/>
                </a:solidFill>
              </a:rPr>
              <a:t>Trauma</a:t>
            </a:r>
          </a:p>
        </p:txBody>
      </p:sp>
    </p:spTree>
    <p:extLst>
      <p:ext uri="{BB962C8B-B14F-4D97-AF65-F5344CB8AC3E}">
        <p14:creationId xmlns:p14="http://schemas.microsoft.com/office/powerpoint/2010/main" xmlns="" val="319001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99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 animBg="1"/>
      <p:bldP spid="99338" grpId="0" animBg="1"/>
      <p:bldP spid="99339" grpId="0" animBg="1"/>
      <p:bldP spid="9934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Епидемиолошка транзиција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 Франк и сарадници су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1991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 године сумирали најзначајније факторе транзиције у три групе фактора: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x-none" smtClean="0">
                <a:latin typeface="Times New Roman"/>
                <a:cs typeface="Times New Roman"/>
              </a:rPr>
              <a:t>• пад фертилитета и промене у старосној структури становништва</a:t>
            </a:r>
            <a:endParaRPr lang="x-none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x-none" dirty="0" smtClean="0">
                <a:latin typeface="Times New Roman"/>
                <a:cs typeface="Times New Roman"/>
              </a:rPr>
              <a:t>       </a:t>
            </a:r>
            <a:r>
              <a:rPr lang="x-none" smtClean="0">
                <a:latin typeface="Times New Roman"/>
                <a:cs typeface="Times New Roman"/>
              </a:rPr>
              <a:t>• напредак у здравственим технологијама и организовању здравственог система</a:t>
            </a:r>
            <a:endParaRPr lang="x-none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x-none" dirty="0" smtClean="0">
                <a:latin typeface="Times New Roman"/>
                <a:cs typeface="Times New Roman"/>
              </a:rPr>
              <a:t>       </a:t>
            </a:r>
            <a:r>
              <a:rPr lang="x-none" smtClean="0">
                <a:latin typeface="Times New Roman"/>
                <a:cs typeface="Times New Roman"/>
              </a:rPr>
              <a:t>• промене у факторима ризика који утичу на појаву обољења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x-none" smtClean="0">
                <a:latin typeface="Times New Roman" pitchFamily="18" charset="0"/>
                <a:cs typeface="Times New Roman" pitchFamily="18" charset="0"/>
              </a:rPr>
            </a:b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дистрибуција најчешћих узрока смрти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7238999" cy="42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205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33375"/>
            <a:ext cx="7704138" cy="750888"/>
          </a:xfrm>
        </p:spPr>
        <p:txBody>
          <a:bodyPr/>
          <a:lstStyle/>
          <a:p>
            <a:pPr>
              <a:defRPr/>
            </a:pPr>
            <a:r>
              <a:rPr lang="en-GB" sz="3000" dirty="0"/>
              <a:t>Deaths by </a:t>
            </a:r>
            <a:r>
              <a:rPr lang="en-GB" sz="3000" dirty="0" smtClean="0"/>
              <a:t>regions</a:t>
            </a:r>
            <a:endParaRPr lang="en-GB" sz="3000" dirty="0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 flipH="1">
            <a:off x="827088" y="1844675"/>
            <a:ext cx="7127875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>
            <a:off x="827088" y="4149725"/>
            <a:ext cx="7056437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H="1">
            <a:off x="827088" y="2924175"/>
            <a:ext cx="7200900" cy="0"/>
          </a:xfrm>
          <a:prstGeom prst="line">
            <a:avLst/>
          </a:prstGeom>
          <a:noFill/>
          <a:ln w="31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900113" y="5949950"/>
            <a:ext cx="9826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82" tIns="47891" rIns="95782" bIns="47891">
            <a:spAutoFit/>
          </a:bodyPr>
          <a:lstStyle>
            <a:lvl1pPr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500">
                <a:solidFill>
                  <a:prstClr val="black"/>
                </a:solidFill>
                <a:latin typeface="Tahoma" pitchFamily="34" charset="0"/>
              </a:rPr>
              <a:t>Accidents</a:t>
            </a:r>
          </a:p>
        </p:txBody>
      </p:sp>
      <p:sp>
        <p:nvSpPr>
          <p:cNvPr id="27655" name="Freeform 7"/>
          <p:cNvSpPr>
            <a:spLocks/>
          </p:cNvSpPr>
          <p:nvPr/>
        </p:nvSpPr>
        <p:spPr bwMode="auto">
          <a:xfrm>
            <a:off x="539750" y="5876925"/>
            <a:ext cx="398463" cy="433388"/>
          </a:xfrm>
          <a:custGeom>
            <a:avLst/>
            <a:gdLst>
              <a:gd name="T0" fmla="*/ 243731 w 685"/>
              <a:gd name="T1" fmla="*/ 89814 h 1824"/>
              <a:gd name="T2" fmla="*/ 278052 w 685"/>
              <a:gd name="T3" fmla="*/ 90289 h 1824"/>
              <a:gd name="T4" fmla="*/ 308882 w 685"/>
              <a:gd name="T5" fmla="*/ 93140 h 1824"/>
              <a:gd name="T6" fmla="*/ 338548 w 685"/>
              <a:gd name="T7" fmla="*/ 100268 h 1824"/>
              <a:gd name="T8" fmla="*/ 371705 w 685"/>
              <a:gd name="T9" fmla="*/ 119039 h 1824"/>
              <a:gd name="T10" fmla="*/ 393809 w 685"/>
              <a:gd name="T11" fmla="*/ 163233 h 1824"/>
              <a:gd name="T12" fmla="*/ 397300 w 685"/>
              <a:gd name="T13" fmla="*/ 216219 h 1824"/>
              <a:gd name="T14" fmla="*/ 380430 w 685"/>
              <a:gd name="T15" fmla="*/ 259700 h 1824"/>
              <a:gd name="T16" fmla="*/ 357744 w 685"/>
              <a:gd name="T17" fmla="*/ 274432 h 1824"/>
              <a:gd name="T18" fmla="*/ 342038 w 685"/>
              <a:gd name="T19" fmla="*/ 279184 h 1824"/>
              <a:gd name="T20" fmla="*/ 324006 w 685"/>
              <a:gd name="T21" fmla="*/ 282748 h 1824"/>
              <a:gd name="T22" fmla="*/ 303646 w 685"/>
              <a:gd name="T23" fmla="*/ 285361 h 1824"/>
              <a:gd name="T24" fmla="*/ 293176 w 685"/>
              <a:gd name="T25" fmla="*/ 433388 h 1824"/>
              <a:gd name="T26" fmla="*/ 103542 w 685"/>
              <a:gd name="T27" fmla="*/ 286312 h 1824"/>
              <a:gd name="T28" fmla="*/ 72712 w 685"/>
              <a:gd name="T29" fmla="*/ 282035 h 1824"/>
              <a:gd name="T30" fmla="*/ 41882 w 685"/>
              <a:gd name="T31" fmla="*/ 274907 h 1824"/>
              <a:gd name="T32" fmla="*/ 19196 w 685"/>
              <a:gd name="T33" fmla="*/ 264927 h 1824"/>
              <a:gd name="T34" fmla="*/ 9889 w 685"/>
              <a:gd name="T35" fmla="*/ 252097 h 1824"/>
              <a:gd name="T36" fmla="*/ 7562 w 685"/>
              <a:gd name="T37" fmla="*/ 229049 h 1824"/>
              <a:gd name="T38" fmla="*/ 3490 w 685"/>
              <a:gd name="T39" fmla="*/ 203151 h 1824"/>
              <a:gd name="T40" fmla="*/ 0 w 685"/>
              <a:gd name="T41" fmla="*/ 176064 h 1824"/>
              <a:gd name="T42" fmla="*/ 4654 w 685"/>
              <a:gd name="T43" fmla="*/ 149690 h 1824"/>
              <a:gd name="T44" fmla="*/ 17451 w 685"/>
              <a:gd name="T45" fmla="*/ 126405 h 1824"/>
              <a:gd name="T46" fmla="*/ 43046 w 685"/>
              <a:gd name="T47" fmla="*/ 107159 h 1824"/>
              <a:gd name="T48" fmla="*/ 86673 w 685"/>
              <a:gd name="T49" fmla="*/ 94566 h 1824"/>
              <a:gd name="T50" fmla="*/ 151241 w 685"/>
              <a:gd name="T51" fmla="*/ 89814 h 1824"/>
              <a:gd name="T52" fmla="*/ 161130 w 685"/>
              <a:gd name="T53" fmla="*/ 89814 h 1824"/>
              <a:gd name="T54" fmla="*/ 172764 w 685"/>
              <a:gd name="T55" fmla="*/ 89814 h 1824"/>
              <a:gd name="T56" fmla="*/ 175091 w 685"/>
              <a:gd name="T57" fmla="*/ 88388 h 1824"/>
              <a:gd name="T58" fmla="*/ 176836 w 685"/>
              <a:gd name="T59" fmla="*/ 87438 h 1824"/>
              <a:gd name="T60" fmla="*/ 111104 w 685"/>
              <a:gd name="T61" fmla="*/ 67479 h 1824"/>
              <a:gd name="T62" fmla="*/ 95980 w 685"/>
              <a:gd name="T63" fmla="*/ 38016 h 1824"/>
              <a:gd name="T64" fmla="*/ 126810 w 685"/>
              <a:gd name="T65" fmla="*/ 11405 h 1824"/>
              <a:gd name="T66" fmla="*/ 201267 w 685"/>
              <a:gd name="T67" fmla="*/ 0 h 1824"/>
              <a:gd name="T68" fmla="*/ 276888 w 685"/>
              <a:gd name="T69" fmla="*/ 12355 h 1824"/>
              <a:gd name="T70" fmla="*/ 307718 w 685"/>
              <a:gd name="T71" fmla="*/ 39917 h 1824"/>
              <a:gd name="T72" fmla="*/ 290849 w 685"/>
              <a:gd name="T73" fmla="*/ 69618 h 1824"/>
              <a:gd name="T74" fmla="*/ 222790 w 685"/>
              <a:gd name="T75" fmla="*/ 87438 h 1824"/>
              <a:gd name="T76" fmla="*/ 225117 w 685"/>
              <a:gd name="T77" fmla="*/ 88864 h 1824"/>
              <a:gd name="T78" fmla="*/ 225699 w 685"/>
              <a:gd name="T79" fmla="*/ 89814 h 1824"/>
              <a:gd name="T80" fmla="*/ 225699 w 685"/>
              <a:gd name="T81" fmla="*/ 89814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6156325" y="5949950"/>
            <a:ext cx="25876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782" tIns="47891" rIns="95782" bIns="47891">
            <a:spAutoFit/>
          </a:bodyPr>
          <a:lstStyle>
            <a:lvl1pPr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500">
                <a:solidFill>
                  <a:prstClr val="black"/>
                </a:solidFill>
                <a:latin typeface="Tahoma" pitchFamily="34" charset="0"/>
              </a:rPr>
              <a:t>Non-communicable Diseases</a:t>
            </a:r>
          </a:p>
        </p:txBody>
      </p:sp>
      <p:sp>
        <p:nvSpPr>
          <p:cNvPr id="114697" name="Freeform 9"/>
          <p:cNvSpPr>
            <a:spLocks/>
          </p:cNvSpPr>
          <p:nvPr/>
        </p:nvSpPr>
        <p:spPr bwMode="auto">
          <a:xfrm>
            <a:off x="5795963" y="5949950"/>
            <a:ext cx="398462" cy="433388"/>
          </a:xfrm>
          <a:custGeom>
            <a:avLst/>
            <a:gdLst>
              <a:gd name="T0" fmla="*/ 243731 w 685"/>
              <a:gd name="T1" fmla="*/ 89814 h 1824"/>
              <a:gd name="T2" fmla="*/ 278051 w 685"/>
              <a:gd name="T3" fmla="*/ 90289 h 1824"/>
              <a:gd name="T4" fmla="*/ 308881 w 685"/>
              <a:gd name="T5" fmla="*/ 93140 h 1824"/>
              <a:gd name="T6" fmla="*/ 338547 w 685"/>
              <a:gd name="T7" fmla="*/ 100268 h 1824"/>
              <a:gd name="T8" fmla="*/ 371704 w 685"/>
              <a:gd name="T9" fmla="*/ 119039 h 1824"/>
              <a:gd name="T10" fmla="*/ 393808 w 685"/>
              <a:gd name="T11" fmla="*/ 163233 h 1824"/>
              <a:gd name="T12" fmla="*/ 397299 w 685"/>
              <a:gd name="T13" fmla="*/ 216219 h 1824"/>
              <a:gd name="T14" fmla="*/ 380429 w 685"/>
              <a:gd name="T15" fmla="*/ 259700 h 1824"/>
              <a:gd name="T16" fmla="*/ 357743 w 685"/>
              <a:gd name="T17" fmla="*/ 274432 h 1824"/>
              <a:gd name="T18" fmla="*/ 342037 w 685"/>
              <a:gd name="T19" fmla="*/ 279184 h 1824"/>
              <a:gd name="T20" fmla="*/ 324005 w 685"/>
              <a:gd name="T21" fmla="*/ 282748 h 1824"/>
              <a:gd name="T22" fmla="*/ 303645 w 685"/>
              <a:gd name="T23" fmla="*/ 285361 h 1824"/>
              <a:gd name="T24" fmla="*/ 293175 w 685"/>
              <a:gd name="T25" fmla="*/ 433388 h 1824"/>
              <a:gd name="T26" fmla="*/ 103542 w 685"/>
              <a:gd name="T27" fmla="*/ 286312 h 1824"/>
              <a:gd name="T28" fmla="*/ 72712 w 685"/>
              <a:gd name="T29" fmla="*/ 282035 h 1824"/>
              <a:gd name="T30" fmla="*/ 41882 w 685"/>
              <a:gd name="T31" fmla="*/ 274907 h 1824"/>
              <a:gd name="T32" fmla="*/ 19196 w 685"/>
              <a:gd name="T33" fmla="*/ 264927 h 1824"/>
              <a:gd name="T34" fmla="*/ 9889 w 685"/>
              <a:gd name="T35" fmla="*/ 252097 h 1824"/>
              <a:gd name="T36" fmla="*/ 7562 w 685"/>
              <a:gd name="T37" fmla="*/ 229049 h 1824"/>
              <a:gd name="T38" fmla="*/ 3490 w 685"/>
              <a:gd name="T39" fmla="*/ 203151 h 1824"/>
              <a:gd name="T40" fmla="*/ 0 w 685"/>
              <a:gd name="T41" fmla="*/ 176064 h 1824"/>
              <a:gd name="T42" fmla="*/ 4654 w 685"/>
              <a:gd name="T43" fmla="*/ 149690 h 1824"/>
              <a:gd name="T44" fmla="*/ 17451 w 685"/>
              <a:gd name="T45" fmla="*/ 126405 h 1824"/>
              <a:gd name="T46" fmla="*/ 43046 w 685"/>
              <a:gd name="T47" fmla="*/ 107159 h 1824"/>
              <a:gd name="T48" fmla="*/ 86673 w 685"/>
              <a:gd name="T49" fmla="*/ 94566 h 1824"/>
              <a:gd name="T50" fmla="*/ 151241 w 685"/>
              <a:gd name="T51" fmla="*/ 89814 h 1824"/>
              <a:gd name="T52" fmla="*/ 161130 w 685"/>
              <a:gd name="T53" fmla="*/ 89814 h 1824"/>
              <a:gd name="T54" fmla="*/ 172764 w 685"/>
              <a:gd name="T55" fmla="*/ 89814 h 1824"/>
              <a:gd name="T56" fmla="*/ 175091 w 685"/>
              <a:gd name="T57" fmla="*/ 88388 h 1824"/>
              <a:gd name="T58" fmla="*/ 176836 w 685"/>
              <a:gd name="T59" fmla="*/ 87438 h 1824"/>
              <a:gd name="T60" fmla="*/ 111104 w 685"/>
              <a:gd name="T61" fmla="*/ 67479 h 1824"/>
              <a:gd name="T62" fmla="*/ 95980 w 685"/>
              <a:gd name="T63" fmla="*/ 38016 h 1824"/>
              <a:gd name="T64" fmla="*/ 126810 w 685"/>
              <a:gd name="T65" fmla="*/ 11405 h 1824"/>
              <a:gd name="T66" fmla="*/ 201267 w 685"/>
              <a:gd name="T67" fmla="*/ 0 h 1824"/>
              <a:gd name="T68" fmla="*/ 276887 w 685"/>
              <a:gd name="T69" fmla="*/ 12355 h 1824"/>
              <a:gd name="T70" fmla="*/ 307717 w 685"/>
              <a:gd name="T71" fmla="*/ 39917 h 1824"/>
              <a:gd name="T72" fmla="*/ 290848 w 685"/>
              <a:gd name="T73" fmla="*/ 69618 h 1824"/>
              <a:gd name="T74" fmla="*/ 222790 w 685"/>
              <a:gd name="T75" fmla="*/ 87438 h 1824"/>
              <a:gd name="T76" fmla="*/ 225116 w 685"/>
              <a:gd name="T77" fmla="*/ 88864 h 1824"/>
              <a:gd name="T78" fmla="*/ 225698 w 685"/>
              <a:gd name="T79" fmla="*/ 89814 h 1824"/>
              <a:gd name="T80" fmla="*/ 225698 w 685"/>
              <a:gd name="T81" fmla="*/ 89814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698" name="Text Box 10"/>
          <p:cNvSpPr txBox="1">
            <a:spLocks noChangeArrowheads="1"/>
          </p:cNvSpPr>
          <p:nvPr/>
        </p:nvSpPr>
        <p:spPr bwMode="auto">
          <a:xfrm>
            <a:off x="3059113" y="5949950"/>
            <a:ext cx="28082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33CC3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2" tIns="47891" rIns="95782" bIns="47891">
            <a:spAutoFit/>
          </a:bodyPr>
          <a:lstStyle>
            <a:lvl1pPr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9588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500">
                <a:solidFill>
                  <a:prstClr val="black"/>
                </a:solidFill>
                <a:latin typeface="Tahoma" pitchFamily="34" charset="0"/>
              </a:rPr>
              <a:t>Communicable diseases</a:t>
            </a:r>
          </a:p>
        </p:txBody>
      </p:sp>
      <p:sp>
        <p:nvSpPr>
          <p:cNvPr id="114699" name="Freeform 11"/>
          <p:cNvSpPr>
            <a:spLocks/>
          </p:cNvSpPr>
          <p:nvPr/>
        </p:nvSpPr>
        <p:spPr bwMode="auto">
          <a:xfrm>
            <a:off x="2555875" y="5949950"/>
            <a:ext cx="457200" cy="433388"/>
          </a:xfrm>
          <a:custGeom>
            <a:avLst/>
            <a:gdLst>
              <a:gd name="T0" fmla="*/ 279660 w 685"/>
              <a:gd name="T1" fmla="*/ 89814 h 1824"/>
              <a:gd name="T2" fmla="*/ 319039 w 685"/>
              <a:gd name="T3" fmla="*/ 90289 h 1824"/>
              <a:gd name="T4" fmla="*/ 354413 w 685"/>
              <a:gd name="T5" fmla="*/ 93140 h 1824"/>
              <a:gd name="T6" fmla="*/ 388453 w 685"/>
              <a:gd name="T7" fmla="*/ 100268 h 1824"/>
              <a:gd name="T8" fmla="*/ 426498 w 685"/>
              <a:gd name="T9" fmla="*/ 119039 h 1824"/>
              <a:gd name="T10" fmla="*/ 451860 w 685"/>
              <a:gd name="T11" fmla="*/ 163233 h 1824"/>
              <a:gd name="T12" fmla="*/ 455865 w 685"/>
              <a:gd name="T13" fmla="*/ 216219 h 1824"/>
              <a:gd name="T14" fmla="*/ 436509 w 685"/>
              <a:gd name="T15" fmla="*/ 259700 h 1824"/>
              <a:gd name="T16" fmla="*/ 410479 w 685"/>
              <a:gd name="T17" fmla="*/ 274432 h 1824"/>
              <a:gd name="T18" fmla="*/ 392458 w 685"/>
              <a:gd name="T19" fmla="*/ 279184 h 1824"/>
              <a:gd name="T20" fmla="*/ 371767 w 685"/>
              <a:gd name="T21" fmla="*/ 282748 h 1824"/>
              <a:gd name="T22" fmla="*/ 348406 w 685"/>
              <a:gd name="T23" fmla="*/ 285361 h 1824"/>
              <a:gd name="T24" fmla="*/ 336392 w 685"/>
              <a:gd name="T25" fmla="*/ 433388 h 1824"/>
              <a:gd name="T26" fmla="*/ 118805 w 685"/>
              <a:gd name="T27" fmla="*/ 286312 h 1824"/>
              <a:gd name="T28" fmla="*/ 83431 w 685"/>
              <a:gd name="T29" fmla="*/ 282035 h 1824"/>
              <a:gd name="T30" fmla="*/ 48056 w 685"/>
              <a:gd name="T31" fmla="*/ 274907 h 1824"/>
              <a:gd name="T32" fmla="*/ 22026 w 685"/>
              <a:gd name="T33" fmla="*/ 264927 h 1824"/>
              <a:gd name="T34" fmla="*/ 11347 w 685"/>
              <a:gd name="T35" fmla="*/ 252097 h 1824"/>
              <a:gd name="T36" fmla="*/ 8677 w 685"/>
              <a:gd name="T37" fmla="*/ 229049 h 1824"/>
              <a:gd name="T38" fmla="*/ 4005 w 685"/>
              <a:gd name="T39" fmla="*/ 203151 h 1824"/>
              <a:gd name="T40" fmla="*/ 0 w 685"/>
              <a:gd name="T41" fmla="*/ 176064 h 1824"/>
              <a:gd name="T42" fmla="*/ 5340 w 685"/>
              <a:gd name="T43" fmla="*/ 149690 h 1824"/>
              <a:gd name="T44" fmla="*/ 20023 w 685"/>
              <a:gd name="T45" fmla="*/ 126405 h 1824"/>
              <a:gd name="T46" fmla="*/ 49391 w 685"/>
              <a:gd name="T47" fmla="*/ 107159 h 1824"/>
              <a:gd name="T48" fmla="*/ 99449 w 685"/>
              <a:gd name="T49" fmla="*/ 94566 h 1824"/>
              <a:gd name="T50" fmla="*/ 173536 w 685"/>
              <a:gd name="T51" fmla="*/ 89814 h 1824"/>
              <a:gd name="T52" fmla="*/ 184882 w 685"/>
              <a:gd name="T53" fmla="*/ 89814 h 1824"/>
              <a:gd name="T54" fmla="*/ 198231 w 685"/>
              <a:gd name="T55" fmla="*/ 89814 h 1824"/>
              <a:gd name="T56" fmla="*/ 200901 w 685"/>
              <a:gd name="T57" fmla="*/ 88388 h 1824"/>
              <a:gd name="T58" fmla="*/ 202903 w 685"/>
              <a:gd name="T59" fmla="*/ 87438 h 1824"/>
              <a:gd name="T60" fmla="*/ 127482 w 685"/>
              <a:gd name="T61" fmla="*/ 67479 h 1824"/>
              <a:gd name="T62" fmla="*/ 110128 w 685"/>
              <a:gd name="T63" fmla="*/ 38016 h 1824"/>
              <a:gd name="T64" fmla="*/ 145503 w 685"/>
              <a:gd name="T65" fmla="*/ 11405 h 1824"/>
              <a:gd name="T66" fmla="*/ 230936 w 685"/>
              <a:gd name="T67" fmla="*/ 0 h 1824"/>
              <a:gd name="T68" fmla="*/ 317704 w 685"/>
              <a:gd name="T69" fmla="*/ 12355 h 1824"/>
              <a:gd name="T70" fmla="*/ 353079 w 685"/>
              <a:gd name="T71" fmla="*/ 39917 h 1824"/>
              <a:gd name="T72" fmla="*/ 333723 w 685"/>
              <a:gd name="T73" fmla="*/ 69618 h 1824"/>
              <a:gd name="T74" fmla="*/ 255632 w 685"/>
              <a:gd name="T75" fmla="*/ 87438 h 1824"/>
              <a:gd name="T76" fmla="*/ 258301 w 685"/>
              <a:gd name="T77" fmla="*/ 88864 h 1824"/>
              <a:gd name="T78" fmla="*/ 258969 w 685"/>
              <a:gd name="T79" fmla="*/ 89814 h 1824"/>
              <a:gd name="T80" fmla="*/ 258969 w 685"/>
              <a:gd name="T81" fmla="*/ 89814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00" name="Freeform 12"/>
          <p:cNvSpPr>
            <a:spLocks/>
          </p:cNvSpPr>
          <p:nvPr/>
        </p:nvSpPr>
        <p:spPr bwMode="auto">
          <a:xfrm>
            <a:off x="5970588" y="1804988"/>
            <a:ext cx="808037" cy="3625850"/>
          </a:xfrm>
          <a:custGeom>
            <a:avLst/>
            <a:gdLst>
              <a:gd name="T0" fmla="*/ 494259 w 685"/>
              <a:gd name="T1" fmla="*/ 751410 h 1824"/>
              <a:gd name="T2" fmla="*/ 563856 w 685"/>
              <a:gd name="T3" fmla="*/ 755385 h 1824"/>
              <a:gd name="T4" fmla="*/ 626376 w 685"/>
              <a:gd name="T5" fmla="*/ 779240 h 1824"/>
              <a:gd name="T6" fmla="*/ 686537 w 685"/>
              <a:gd name="T7" fmla="*/ 838875 h 1824"/>
              <a:gd name="T8" fmla="*/ 753775 w 685"/>
              <a:gd name="T9" fmla="*/ 995916 h 1824"/>
              <a:gd name="T10" fmla="*/ 798600 w 685"/>
              <a:gd name="T11" fmla="*/ 1365657 h 1824"/>
              <a:gd name="T12" fmla="*/ 805678 w 685"/>
              <a:gd name="T13" fmla="*/ 1808949 h 1824"/>
              <a:gd name="T14" fmla="*/ 771469 w 685"/>
              <a:gd name="T15" fmla="*/ 2172727 h 1824"/>
              <a:gd name="T16" fmla="*/ 725464 w 685"/>
              <a:gd name="T17" fmla="*/ 2295974 h 1824"/>
              <a:gd name="T18" fmla="*/ 693614 w 685"/>
              <a:gd name="T19" fmla="*/ 2335731 h 1824"/>
              <a:gd name="T20" fmla="*/ 657046 w 685"/>
              <a:gd name="T21" fmla="*/ 2365549 h 1824"/>
              <a:gd name="T22" fmla="*/ 615760 w 685"/>
              <a:gd name="T23" fmla="*/ 2387415 h 1824"/>
              <a:gd name="T24" fmla="*/ 594526 w 685"/>
              <a:gd name="T25" fmla="*/ 3625850 h 1824"/>
              <a:gd name="T26" fmla="*/ 209972 w 685"/>
              <a:gd name="T27" fmla="*/ 2395367 h 1824"/>
              <a:gd name="T28" fmla="*/ 147452 w 685"/>
              <a:gd name="T29" fmla="*/ 2359585 h 1824"/>
              <a:gd name="T30" fmla="*/ 84932 w 685"/>
              <a:gd name="T31" fmla="*/ 2299950 h 1824"/>
              <a:gd name="T32" fmla="*/ 38927 w 685"/>
              <a:gd name="T33" fmla="*/ 2216460 h 1824"/>
              <a:gd name="T34" fmla="*/ 20053 w 685"/>
              <a:gd name="T35" fmla="*/ 2109116 h 1824"/>
              <a:gd name="T36" fmla="*/ 15335 w 685"/>
              <a:gd name="T37" fmla="*/ 1916294 h 1824"/>
              <a:gd name="T38" fmla="*/ 7078 w 685"/>
              <a:gd name="T39" fmla="*/ 1699617 h 1824"/>
              <a:gd name="T40" fmla="*/ 0 w 685"/>
              <a:gd name="T41" fmla="*/ 1473002 h 1824"/>
              <a:gd name="T42" fmla="*/ 9437 w 685"/>
              <a:gd name="T43" fmla="*/ 1252350 h 1824"/>
              <a:gd name="T44" fmla="*/ 35388 w 685"/>
              <a:gd name="T45" fmla="*/ 1057540 h 1824"/>
              <a:gd name="T46" fmla="*/ 87292 w 685"/>
              <a:gd name="T47" fmla="*/ 896523 h 1824"/>
              <a:gd name="T48" fmla="*/ 175763 w 685"/>
              <a:gd name="T49" fmla="*/ 791167 h 1824"/>
              <a:gd name="T50" fmla="*/ 306700 w 685"/>
              <a:gd name="T51" fmla="*/ 751410 h 1824"/>
              <a:gd name="T52" fmla="*/ 326754 w 685"/>
              <a:gd name="T53" fmla="*/ 751410 h 1824"/>
              <a:gd name="T54" fmla="*/ 350346 w 685"/>
              <a:gd name="T55" fmla="*/ 751410 h 1824"/>
              <a:gd name="T56" fmla="*/ 355064 w 685"/>
              <a:gd name="T57" fmla="*/ 739483 h 1824"/>
              <a:gd name="T58" fmla="*/ 358603 w 685"/>
              <a:gd name="T59" fmla="*/ 731531 h 1824"/>
              <a:gd name="T60" fmla="*/ 225307 w 685"/>
              <a:gd name="T61" fmla="*/ 564551 h 1824"/>
              <a:gd name="T62" fmla="*/ 194637 w 685"/>
              <a:gd name="T63" fmla="*/ 318057 h 1824"/>
              <a:gd name="T64" fmla="*/ 257156 w 685"/>
              <a:gd name="T65" fmla="*/ 95417 h 1824"/>
              <a:gd name="T66" fmla="*/ 408147 w 685"/>
              <a:gd name="T67" fmla="*/ 0 h 1824"/>
              <a:gd name="T68" fmla="*/ 561497 w 685"/>
              <a:gd name="T69" fmla="*/ 103369 h 1824"/>
              <a:gd name="T70" fmla="*/ 624017 w 685"/>
              <a:gd name="T71" fmla="*/ 333960 h 1824"/>
              <a:gd name="T72" fmla="*/ 589808 w 685"/>
              <a:gd name="T73" fmla="*/ 582442 h 1824"/>
              <a:gd name="T74" fmla="*/ 451793 w 685"/>
              <a:gd name="T75" fmla="*/ 731531 h 1824"/>
              <a:gd name="T76" fmla="*/ 456511 w 685"/>
              <a:gd name="T77" fmla="*/ 743458 h 1824"/>
              <a:gd name="T78" fmla="*/ 457691 w 685"/>
              <a:gd name="T79" fmla="*/ 751410 h 1824"/>
              <a:gd name="T80" fmla="*/ 457691 w 685"/>
              <a:gd name="T81" fmla="*/ 751410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01" name="Freeform 13"/>
          <p:cNvSpPr>
            <a:spLocks/>
          </p:cNvSpPr>
          <p:nvPr/>
        </p:nvSpPr>
        <p:spPr bwMode="auto">
          <a:xfrm>
            <a:off x="7172325" y="1516063"/>
            <a:ext cx="808038" cy="3898900"/>
          </a:xfrm>
          <a:custGeom>
            <a:avLst/>
            <a:gdLst>
              <a:gd name="T0" fmla="*/ 494260 w 685"/>
              <a:gd name="T1" fmla="*/ 807996 h 1824"/>
              <a:gd name="T2" fmla="*/ 563857 w 685"/>
              <a:gd name="T3" fmla="*/ 812271 h 1824"/>
              <a:gd name="T4" fmla="*/ 626377 w 685"/>
              <a:gd name="T5" fmla="*/ 837921 h 1824"/>
              <a:gd name="T6" fmla="*/ 686537 w 685"/>
              <a:gd name="T7" fmla="*/ 902048 h 1824"/>
              <a:gd name="T8" fmla="*/ 753776 w 685"/>
              <a:gd name="T9" fmla="*/ 1070915 h 1824"/>
              <a:gd name="T10" fmla="*/ 798601 w 685"/>
              <a:gd name="T11" fmla="*/ 1468500 h 1824"/>
              <a:gd name="T12" fmla="*/ 805679 w 685"/>
              <a:gd name="T13" fmla="*/ 1945175 h 1824"/>
              <a:gd name="T14" fmla="*/ 771470 w 685"/>
              <a:gd name="T15" fmla="*/ 2336347 h 1824"/>
              <a:gd name="T16" fmla="*/ 725465 w 685"/>
              <a:gd name="T17" fmla="*/ 2468876 h 1824"/>
              <a:gd name="T18" fmla="*/ 693615 w 685"/>
              <a:gd name="T19" fmla="*/ 2511627 h 1824"/>
              <a:gd name="T20" fmla="*/ 657047 w 685"/>
              <a:gd name="T21" fmla="*/ 2543690 h 1824"/>
              <a:gd name="T22" fmla="*/ 615760 w 685"/>
              <a:gd name="T23" fmla="*/ 2567203 h 1824"/>
              <a:gd name="T24" fmla="*/ 594527 w 685"/>
              <a:gd name="T25" fmla="*/ 3898900 h 1824"/>
              <a:gd name="T26" fmla="*/ 209972 w 685"/>
              <a:gd name="T27" fmla="*/ 2575754 h 1824"/>
              <a:gd name="T28" fmla="*/ 147452 w 685"/>
              <a:gd name="T29" fmla="*/ 2537278 h 1824"/>
              <a:gd name="T30" fmla="*/ 84932 w 685"/>
              <a:gd name="T31" fmla="*/ 2473151 h 1824"/>
              <a:gd name="T32" fmla="*/ 38927 w 685"/>
              <a:gd name="T33" fmla="*/ 2383374 h 1824"/>
              <a:gd name="T34" fmla="*/ 20053 w 685"/>
              <a:gd name="T35" fmla="*/ 2267946 h 1824"/>
              <a:gd name="T36" fmla="*/ 15335 w 685"/>
              <a:gd name="T37" fmla="*/ 2060603 h 1824"/>
              <a:gd name="T38" fmla="*/ 7078 w 685"/>
              <a:gd name="T39" fmla="*/ 1827609 h 1824"/>
              <a:gd name="T40" fmla="*/ 0 w 685"/>
              <a:gd name="T41" fmla="*/ 1583928 h 1824"/>
              <a:gd name="T42" fmla="*/ 9437 w 685"/>
              <a:gd name="T43" fmla="*/ 1346660 h 1824"/>
              <a:gd name="T44" fmla="*/ 35389 w 685"/>
              <a:gd name="T45" fmla="*/ 1137179 h 1824"/>
              <a:gd name="T46" fmla="*/ 87292 w 685"/>
              <a:gd name="T47" fmla="*/ 964037 h 1824"/>
              <a:gd name="T48" fmla="*/ 175763 w 685"/>
              <a:gd name="T49" fmla="*/ 850747 h 1824"/>
              <a:gd name="T50" fmla="*/ 306701 w 685"/>
              <a:gd name="T51" fmla="*/ 807996 h 1824"/>
              <a:gd name="T52" fmla="*/ 326754 w 685"/>
              <a:gd name="T53" fmla="*/ 807996 h 1824"/>
              <a:gd name="T54" fmla="*/ 350346 w 685"/>
              <a:gd name="T55" fmla="*/ 807996 h 1824"/>
              <a:gd name="T56" fmla="*/ 355065 w 685"/>
              <a:gd name="T57" fmla="*/ 795170 h 1824"/>
              <a:gd name="T58" fmla="*/ 358604 w 685"/>
              <a:gd name="T59" fmla="*/ 786620 h 1824"/>
              <a:gd name="T60" fmla="*/ 225307 w 685"/>
              <a:gd name="T61" fmla="*/ 607066 h 1824"/>
              <a:gd name="T62" fmla="*/ 194637 w 685"/>
              <a:gd name="T63" fmla="*/ 342009 h 1824"/>
              <a:gd name="T64" fmla="*/ 257157 w 685"/>
              <a:gd name="T65" fmla="*/ 102603 h 1824"/>
              <a:gd name="T66" fmla="*/ 408148 w 685"/>
              <a:gd name="T67" fmla="*/ 0 h 1824"/>
              <a:gd name="T68" fmla="*/ 561498 w 685"/>
              <a:gd name="T69" fmla="*/ 111153 h 1824"/>
              <a:gd name="T70" fmla="*/ 624018 w 685"/>
              <a:gd name="T71" fmla="*/ 359109 h 1824"/>
              <a:gd name="T72" fmla="*/ 589809 w 685"/>
              <a:gd name="T73" fmla="*/ 626304 h 1824"/>
              <a:gd name="T74" fmla="*/ 451794 w 685"/>
              <a:gd name="T75" fmla="*/ 786620 h 1824"/>
              <a:gd name="T76" fmla="*/ 456512 w 685"/>
              <a:gd name="T77" fmla="*/ 799446 h 1824"/>
              <a:gd name="T78" fmla="*/ 457692 w 685"/>
              <a:gd name="T79" fmla="*/ 807996 h 1824"/>
              <a:gd name="T80" fmla="*/ 457692 w 685"/>
              <a:gd name="T81" fmla="*/ 807996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02" name="Freeform 14"/>
          <p:cNvSpPr>
            <a:spLocks/>
          </p:cNvSpPr>
          <p:nvPr/>
        </p:nvSpPr>
        <p:spPr bwMode="auto">
          <a:xfrm>
            <a:off x="1155700" y="2001838"/>
            <a:ext cx="760413" cy="3413125"/>
          </a:xfrm>
          <a:custGeom>
            <a:avLst/>
            <a:gdLst>
              <a:gd name="T0" fmla="*/ 465129 w 685"/>
              <a:gd name="T1" fmla="*/ 707325 h 1824"/>
              <a:gd name="T2" fmla="*/ 530624 w 685"/>
              <a:gd name="T3" fmla="*/ 711068 h 1824"/>
              <a:gd name="T4" fmla="*/ 589459 w 685"/>
              <a:gd name="T5" fmla="*/ 733522 h 1824"/>
              <a:gd name="T6" fmla="*/ 646074 w 685"/>
              <a:gd name="T7" fmla="*/ 789659 h 1824"/>
              <a:gd name="T8" fmla="*/ 709349 w 685"/>
              <a:gd name="T9" fmla="*/ 937487 h 1824"/>
              <a:gd name="T10" fmla="*/ 751532 w 685"/>
              <a:gd name="T11" fmla="*/ 1285536 h 1824"/>
              <a:gd name="T12" fmla="*/ 758193 w 685"/>
              <a:gd name="T13" fmla="*/ 1702820 h 1824"/>
              <a:gd name="T14" fmla="*/ 726000 w 685"/>
              <a:gd name="T15" fmla="*/ 2045255 h 1824"/>
              <a:gd name="T16" fmla="*/ 682707 w 685"/>
              <a:gd name="T17" fmla="*/ 2161272 h 1824"/>
              <a:gd name="T18" fmla="*/ 652734 w 685"/>
              <a:gd name="T19" fmla="*/ 2198696 h 1824"/>
              <a:gd name="T20" fmla="*/ 618321 w 685"/>
              <a:gd name="T21" fmla="*/ 2226765 h 1824"/>
              <a:gd name="T22" fmla="*/ 579468 w 685"/>
              <a:gd name="T23" fmla="*/ 2247348 h 1824"/>
              <a:gd name="T24" fmla="*/ 559486 w 685"/>
              <a:gd name="T25" fmla="*/ 3413125 h 1824"/>
              <a:gd name="T26" fmla="*/ 197596 w 685"/>
              <a:gd name="T27" fmla="*/ 2254833 h 1824"/>
              <a:gd name="T28" fmla="*/ 138761 w 685"/>
              <a:gd name="T29" fmla="*/ 2221151 h 1824"/>
              <a:gd name="T30" fmla="*/ 79927 w 685"/>
              <a:gd name="T31" fmla="*/ 2165014 h 1824"/>
              <a:gd name="T32" fmla="*/ 36633 w 685"/>
              <a:gd name="T33" fmla="*/ 2086422 h 1824"/>
              <a:gd name="T34" fmla="*/ 18872 w 685"/>
              <a:gd name="T35" fmla="*/ 1985376 h 1824"/>
              <a:gd name="T36" fmla="*/ 14431 w 685"/>
              <a:gd name="T37" fmla="*/ 1803867 h 1824"/>
              <a:gd name="T38" fmla="*/ 6661 w 685"/>
              <a:gd name="T39" fmla="*/ 1599902 h 1824"/>
              <a:gd name="T40" fmla="*/ 0 w 685"/>
              <a:gd name="T41" fmla="*/ 1386582 h 1824"/>
              <a:gd name="T42" fmla="*/ 8881 w 685"/>
              <a:gd name="T43" fmla="*/ 1178875 h 1824"/>
              <a:gd name="T44" fmla="*/ 33303 w 685"/>
              <a:gd name="T45" fmla="*/ 995495 h 1824"/>
              <a:gd name="T46" fmla="*/ 82147 w 685"/>
              <a:gd name="T47" fmla="*/ 843925 h 1824"/>
              <a:gd name="T48" fmla="*/ 165404 w 685"/>
              <a:gd name="T49" fmla="*/ 744750 h 1824"/>
              <a:gd name="T50" fmla="*/ 288624 w 685"/>
              <a:gd name="T51" fmla="*/ 707325 h 1824"/>
              <a:gd name="T52" fmla="*/ 307495 w 685"/>
              <a:gd name="T53" fmla="*/ 707325 h 1824"/>
              <a:gd name="T54" fmla="*/ 329697 w 685"/>
              <a:gd name="T55" fmla="*/ 707325 h 1824"/>
              <a:gd name="T56" fmla="*/ 334138 w 685"/>
              <a:gd name="T57" fmla="*/ 696098 h 1824"/>
              <a:gd name="T58" fmla="*/ 337468 w 685"/>
              <a:gd name="T59" fmla="*/ 688613 h 1824"/>
              <a:gd name="T60" fmla="*/ 212028 w 685"/>
              <a:gd name="T61" fmla="*/ 531430 h 1824"/>
              <a:gd name="T62" fmla="*/ 183165 w 685"/>
              <a:gd name="T63" fmla="*/ 299397 h 1824"/>
              <a:gd name="T64" fmla="*/ 242000 w 685"/>
              <a:gd name="T65" fmla="*/ 89819 h 1824"/>
              <a:gd name="T66" fmla="*/ 384092 w 685"/>
              <a:gd name="T67" fmla="*/ 0 h 1824"/>
              <a:gd name="T68" fmla="*/ 528404 w 685"/>
              <a:gd name="T69" fmla="*/ 97304 h 1824"/>
              <a:gd name="T70" fmla="*/ 587239 w 685"/>
              <a:gd name="T71" fmla="*/ 314367 h 1824"/>
              <a:gd name="T72" fmla="*/ 555046 w 685"/>
              <a:gd name="T73" fmla="*/ 548271 h 1824"/>
              <a:gd name="T74" fmla="*/ 425165 w 685"/>
              <a:gd name="T75" fmla="*/ 688613 h 1824"/>
              <a:gd name="T76" fmla="*/ 429606 w 685"/>
              <a:gd name="T77" fmla="*/ 699840 h 1824"/>
              <a:gd name="T78" fmla="*/ 430716 w 685"/>
              <a:gd name="T79" fmla="*/ 707325 h 1824"/>
              <a:gd name="T80" fmla="*/ 430716 w 685"/>
              <a:gd name="T81" fmla="*/ 707325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827088" y="5445125"/>
            <a:ext cx="989012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700" b="1">
                <a:solidFill>
                  <a:prstClr val="black"/>
                </a:solidFill>
                <a:latin typeface="Arial" charset="0"/>
              </a:rPr>
              <a:t>AFRICA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1763713" y="5445125"/>
            <a:ext cx="1512887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400" b="1">
                <a:solidFill>
                  <a:prstClr val="black"/>
                </a:solidFill>
                <a:latin typeface="Arial" charset="0"/>
              </a:rPr>
              <a:t>   Eastern</a:t>
            </a:r>
          </a:p>
          <a:p>
            <a:r>
              <a:rPr lang="en-GB" sz="1400" b="1">
                <a:solidFill>
                  <a:prstClr val="black"/>
                </a:solidFill>
                <a:latin typeface="Arial" charset="0"/>
              </a:rPr>
              <a:t>Mediterranean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7092950" y="5445125"/>
            <a:ext cx="1087438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700" b="1">
                <a:solidFill>
                  <a:prstClr val="black"/>
                </a:solidFill>
                <a:latin typeface="Arial" charset="0"/>
              </a:rPr>
              <a:t>EUROPE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3203575" y="5445125"/>
            <a:ext cx="10509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700" b="1">
                <a:solidFill>
                  <a:prstClr val="black"/>
                </a:solidFill>
                <a:latin typeface="Arial" charset="0"/>
              </a:rPr>
              <a:t>SE-ASIA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4356100" y="5445125"/>
            <a:ext cx="130175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700" b="1">
                <a:solidFill>
                  <a:prstClr val="black"/>
                </a:solidFill>
                <a:latin typeface="Arial" charset="0"/>
              </a:rPr>
              <a:t>W.PACIFIC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5651500" y="5445125"/>
            <a:ext cx="1325563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700" b="1">
                <a:solidFill>
                  <a:prstClr val="black"/>
                </a:solidFill>
                <a:latin typeface="Arial" charset="0"/>
              </a:rPr>
              <a:t>AMERICAS</a:t>
            </a:r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 flipH="1">
            <a:off x="654050" y="5414963"/>
            <a:ext cx="7566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 flipV="1">
            <a:off x="885825" y="1222375"/>
            <a:ext cx="0" cy="4187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447675" y="4010025"/>
            <a:ext cx="51752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900" b="1">
                <a:solidFill>
                  <a:prstClr val="black"/>
                </a:solidFill>
                <a:latin typeface="Arial" charset="0"/>
              </a:rPr>
              <a:t>25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468313" y="2782888"/>
            <a:ext cx="51752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900" b="1">
                <a:solidFill>
                  <a:prstClr val="black"/>
                </a:solidFill>
                <a:latin typeface="Arial" charset="0"/>
              </a:rPr>
              <a:t>50</a:t>
            </a: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468313" y="1628775"/>
            <a:ext cx="517525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900" b="1">
                <a:solidFill>
                  <a:prstClr val="black"/>
                </a:solidFill>
                <a:latin typeface="Arial" charset="0"/>
              </a:rPr>
              <a:t>75</a:t>
            </a:r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447675" y="1192213"/>
            <a:ext cx="452438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56" tIns="43727" rIns="87456" bIns="43727">
            <a:spAutoFit/>
          </a:bodyPr>
          <a:lstStyle>
            <a:lvl1pPr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defTabSz="874713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defTabSz="8747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r>
              <a:rPr lang="en-GB" sz="1900" b="1">
                <a:solidFill>
                  <a:prstClr val="black"/>
                </a:solidFill>
                <a:latin typeface="Arial" charset="0"/>
              </a:rPr>
              <a:t>%</a:t>
            </a:r>
          </a:p>
        </p:txBody>
      </p:sp>
      <p:sp>
        <p:nvSpPr>
          <p:cNvPr id="27675" name="Freeform 27"/>
          <p:cNvSpPr>
            <a:spLocks/>
          </p:cNvSpPr>
          <p:nvPr/>
        </p:nvSpPr>
        <p:spPr bwMode="auto">
          <a:xfrm>
            <a:off x="6969125" y="5053013"/>
            <a:ext cx="809625" cy="361950"/>
          </a:xfrm>
          <a:custGeom>
            <a:avLst/>
            <a:gdLst>
              <a:gd name="T0" fmla="*/ 495230 w 685"/>
              <a:gd name="T1" fmla="*/ 75009 h 1824"/>
              <a:gd name="T2" fmla="*/ 564965 w 685"/>
              <a:gd name="T3" fmla="*/ 75406 h 1824"/>
              <a:gd name="T4" fmla="*/ 627607 w 685"/>
              <a:gd name="T5" fmla="*/ 77788 h 1824"/>
              <a:gd name="T6" fmla="*/ 687886 w 685"/>
              <a:gd name="T7" fmla="*/ 83741 h 1824"/>
              <a:gd name="T8" fmla="*/ 755256 w 685"/>
              <a:gd name="T9" fmla="*/ 99417 h 1824"/>
              <a:gd name="T10" fmla="*/ 800170 w 685"/>
              <a:gd name="T11" fmla="*/ 136327 h 1824"/>
              <a:gd name="T12" fmla="*/ 807261 w 685"/>
              <a:gd name="T13" fmla="*/ 180578 h 1824"/>
              <a:gd name="T14" fmla="*/ 772985 w 685"/>
              <a:gd name="T15" fmla="*/ 216892 h 1824"/>
              <a:gd name="T16" fmla="*/ 726890 w 685"/>
              <a:gd name="T17" fmla="*/ 229195 h 1824"/>
              <a:gd name="T18" fmla="*/ 694977 w 685"/>
              <a:gd name="T19" fmla="*/ 233164 h 1824"/>
              <a:gd name="T20" fmla="*/ 658337 w 685"/>
              <a:gd name="T21" fmla="*/ 236141 h 1824"/>
              <a:gd name="T22" fmla="*/ 616970 w 685"/>
              <a:gd name="T23" fmla="*/ 238323 h 1824"/>
              <a:gd name="T24" fmla="*/ 595695 w 685"/>
              <a:gd name="T25" fmla="*/ 361950 h 1824"/>
              <a:gd name="T26" fmla="*/ 210384 w 685"/>
              <a:gd name="T27" fmla="*/ 239117 h 1824"/>
              <a:gd name="T28" fmla="*/ 147742 w 685"/>
              <a:gd name="T29" fmla="*/ 235545 h 1824"/>
              <a:gd name="T30" fmla="*/ 85099 w 685"/>
              <a:gd name="T31" fmla="*/ 229592 h 1824"/>
              <a:gd name="T32" fmla="*/ 39004 w 685"/>
              <a:gd name="T33" fmla="*/ 221258 h 1824"/>
              <a:gd name="T34" fmla="*/ 20093 w 685"/>
              <a:gd name="T35" fmla="*/ 210542 h 1824"/>
              <a:gd name="T36" fmla="*/ 15365 w 685"/>
              <a:gd name="T37" fmla="*/ 191294 h 1824"/>
              <a:gd name="T38" fmla="*/ 7092 w 685"/>
              <a:gd name="T39" fmla="*/ 169664 h 1824"/>
              <a:gd name="T40" fmla="*/ 0 w 685"/>
              <a:gd name="T41" fmla="*/ 147042 h 1824"/>
              <a:gd name="T42" fmla="*/ 9455 w 685"/>
              <a:gd name="T43" fmla="*/ 125016 h 1824"/>
              <a:gd name="T44" fmla="*/ 35458 w 685"/>
              <a:gd name="T45" fmla="*/ 105569 h 1824"/>
              <a:gd name="T46" fmla="*/ 87463 w 685"/>
              <a:gd name="T47" fmla="*/ 89495 h 1824"/>
              <a:gd name="T48" fmla="*/ 176108 w 685"/>
              <a:gd name="T49" fmla="*/ 78978 h 1824"/>
              <a:gd name="T50" fmla="*/ 307303 w 685"/>
              <a:gd name="T51" fmla="*/ 75009 h 1824"/>
              <a:gd name="T52" fmla="*/ 327396 w 685"/>
              <a:gd name="T53" fmla="*/ 75009 h 1824"/>
              <a:gd name="T54" fmla="*/ 351034 w 685"/>
              <a:gd name="T55" fmla="*/ 75009 h 1824"/>
              <a:gd name="T56" fmla="*/ 355762 w 685"/>
              <a:gd name="T57" fmla="*/ 73819 h 1824"/>
              <a:gd name="T58" fmla="*/ 359308 w 685"/>
              <a:gd name="T59" fmla="*/ 73025 h 1824"/>
              <a:gd name="T60" fmla="*/ 225749 w 685"/>
              <a:gd name="T61" fmla="*/ 56356 h 1824"/>
              <a:gd name="T62" fmla="*/ 195019 w 685"/>
              <a:gd name="T63" fmla="*/ 31750 h 1824"/>
              <a:gd name="T64" fmla="*/ 257662 w 685"/>
              <a:gd name="T65" fmla="*/ 9525 h 1824"/>
              <a:gd name="T66" fmla="*/ 408949 w 685"/>
              <a:gd name="T67" fmla="*/ 0 h 1824"/>
              <a:gd name="T68" fmla="*/ 562601 w 685"/>
              <a:gd name="T69" fmla="*/ 10319 h 1824"/>
              <a:gd name="T70" fmla="*/ 625243 w 685"/>
              <a:gd name="T71" fmla="*/ 33338 h 1824"/>
              <a:gd name="T72" fmla="*/ 590967 w 685"/>
              <a:gd name="T73" fmla="*/ 58142 h 1824"/>
              <a:gd name="T74" fmla="*/ 452681 w 685"/>
              <a:gd name="T75" fmla="*/ 73025 h 1824"/>
              <a:gd name="T76" fmla="*/ 457409 w 685"/>
              <a:gd name="T77" fmla="*/ 74216 h 1824"/>
              <a:gd name="T78" fmla="*/ 458591 w 685"/>
              <a:gd name="T79" fmla="*/ 75009 h 1824"/>
              <a:gd name="T80" fmla="*/ 458591 w 685"/>
              <a:gd name="T81" fmla="*/ 75009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16" name="Freeform 28"/>
          <p:cNvSpPr>
            <a:spLocks/>
          </p:cNvSpPr>
          <p:nvPr/>
        </p:nvSpPr>
        <p:spPr bwMode="auto">
          <a:xfrm>
            <a:off x="904875" y="4362450"/>
            <a:ext cx="809625" cy="1052513"/>
          </a:xfrm>
          <a:custGeom>
            <a:avLst/>
            <a:gdLst>
              <a:gd name="T0" fmla="*/ 495230 w 685"/>
              <a:gd name="T1" fmla="*/ 218119 h 1824"/>
              <a:gd name="T2" fmla="*/ 564965 w 685"/>
              <a:gd name="T3" fmla="*/ 219274 h 1824"/>
              <a:gd name="T4" fmla="*/ 627607 w 685"/>
              <a:gd name="T5" fmla="*/ 226198 h 1824"/>
              <a:gd name="T6" fmla="*/ 687886 w 685"/>
              <a:gd name="T7" fmla="*/ 243509 h 1824"/>
              <a:gd name="T8" fmla="*/ 755256 w 685"/>
              <a:gd name="T9" fmla="*/ 289095 h 1824"/>
              <a:gd name="T10" fmla="*/ 800170 w 685"/>
              <a:gd name="T11" fmla="*/ 396423 h 1824"/>
              <a:gd name="T12" fmla="*/ 807261 w 685"/>
              <a:gd name="T13" fmla="*/ 525102 h 1824"/>
              <a:gd name="T14" fmla="*/ 772985 w 685"/>
              <a:gd name="T15" fmla="*/ 630700 h 1824"/>
              <a:gd name="T16" fmla="*/ 726890 w 685"/>
              <a:gd name="T17" fmla="*/ 666476 h 1824"/>
              <a:gd name="T18" fmla="*/ 694977 w 685"/>
              <a:gd name="T19" fmla="*/ 678017 h 1824"/>
              <a:gd name="T20" fmla="*/ 658337 w 685"/>
              <a:gd name="T21" fmla="*/ 686672 h 1824"/>
              <a:gd name="T22" fmla="*/ 616970 w 685"/>
              <a:gd name="T23" fmla="*/ 693020 h 1824"/>
              <a:gd name="T24" fmla="*/ 595695 w 685"/>
              <a:gd name="T25" fmla="*/ 1052513 h 1824"/>
              <a:gd name="T26" fmla="*/ 210384 w 685"/>
              <a:gd name="T27" fmla="*/ 695328 h 1824"/>
              <a:gd name="T28" fmla="*/ 147742 w 685"/>
              <a:gd name="T29" fmla="*/ 684941 h 1824"/>
              <a:gd name="T30" fmla="*/ 85099 w 685"/>
              <a:gd name="T31" fmla="*/ 667630 h 1824"/>
              <a:gd name="T32" fmla="*/ 39004 w 685"/>
              <a:gd name="T33" fmla="*/ 643395 h 1824"/>
              <a:gd name="T34" fmla="*/ 20093 w 685"/>
              <a:gd name="T35" fmla="*/ 612235 h 1824"/>
              <a:gd name="T36" fmla="*/ 15365 w 685"/>
              <a:gd name="T37" fmla="*/ 556262 h 1824"/>
              <a:gd name="T38" fmla="*/ 7092 w 685"/>
              <a:gd name="T39" fmla="*/ 493365 h 1824"/>
              <a:gd name="T40" fmla="*/ 0 w 685"/>
              <a:gd name="T41" fmla="*/ 427583 h 1824"/>
              <a:gd name="T42" fmla="*/ 9455 w 685"/>
              <a:gd name="T43" fmla="*/ 363532 h 1824"/>
              <a:gd name="T44" fmla="*/ 35458 w 685"/>
              <a:gd name="T45" fmla="*/ 306983 h 1824"/>
              <a:gd name="T46" fmla="*/ 87463 w 685"/>
              <a:gd name="T47" fmla="*/ 260243 h 1824"/>
              <a:gd name="T48" fmla="*/ 176108 w 685"/>
              <a:gd name="T49" fmla="*/ 229660 h 1824"/>
              <a:gd name="T50" fmla="*/ 307303 w 685"/>
              <a:gd name="T51" fmla="*/ 218119 h 1824"/>
              <a:gd name="T52" fmla="*/ 327396 w 685"/>
              <a:gd name="T53" fmla="*/ 218119 h 1824"/>
              <a:gd name="T54" fmla="*/ 351034 w 685"/>
              <a:gd name="T55" fmla="*/ 218119 h 1824"/>
              <a:gd name="T56" fmla="*/ 355762 w 685"/>
              <a:gd name="T57" fmla="*/ 214657 h 1824"/>
              <a:gd name="T58" fmla="*/ 359308 w 685"/>
              <a:gd name="T59" fmla="*/ 212349 h 1824"/>
              <a:gd name="T60" fmla="*/ 225749 w 685"/>
              <a:gd name="T61" fmla="*/ 163878 h 1824"/>
              <a:gd name="T62" fmla="*/ 195019 w 685"/>
              <a:gd name="T63" fmla="*/ 92326 h 1824"/>
              <a:gd name="T64" fmla="*/ 257662 w 685"/>
              <a:gd name="T65" fmla="*/ 27698 h 1824"/>
              <a:gd name="T66" fmla="*/ 408949 w 685"/>
              <a:gd name="T67" fmla="*/ 0 h 1824"/>
              <a:gd name="T68" fmla="*/ 562601 w 685"/>
              <a:gd name="T69" fmla="*/ 30006 h 1824"/>
              <a:gd name="T70" fmla="*/ 625243 w 685"/>
              <a:gd name="T71" fmla="*/ 96942 h 1824"/>
              <a:gd name="T72" fmla="*/ 590967 w 685"/>
              <a:gd name="T73" fmla="*/ 169071 h 1824"/>
              <a:gd name="T74" fmla="*/ 452681 w 685"/>
              <a:gd name="T75" fmla="*/ 212349 h 1824"/>
              <a:gd name="T76" fmla="*/ 457409 w 685"/>
              <a:gd name="T77" fmla="*/ 215811 h 1824"/>
              <a:gd name="T78" fmla="*/ 458591 w 685"/>
              <a:gd name="T79" fmla="*/ 218119 h 1824"/>
              <a:gd name="T80" fmla="*/ 458591 w 685"/>
              <a:gd name="T81" fmla="*/ 218119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17" name="Freeform 29"/>
          <p:cNvSpPr>
            <a:spLocks/>
          </p:cNvSpPr>
          <p:nvPr/>
        </p:nvSpPr>
        <p:spPr bwMode="auto">
          <a:xfrm>
            <a:off x="2320925" y="2959100"/>
            <a:ext cx="806450" cy="2455863"/>
          </a:xfrm>
          <a:custGeom>
            <a:avLst/>
            <a:gdLst>
              <a:gd name="T0" fmla="*/ 493288 w 685"/>
              <a:gd name="T1" fmla="*/ 508945 h 1824"/>
              <a:gd name="T2" fmla="*/ 562749 w 685"/>
              <a:gd name="T3" fmla="*/ 511638 h 1824"/>
              <a:gd name="T4" fmla="*/ 625146 w 685"/>
              <a:gd name="T5" fmla="*/ 527795 h 1824"/>
              <a:gd name="T6" fmla="*/ 685188 w 685"/>
              <a:gd name="T7" fmla="*/ 568188 h 1824"/>
              <a:gd name="T8" fmla="*/ 752294 w 685"/>
              <a:gd name="T9" fmla="*/ 674554 h 1824"/>
              <a:gd name="T10" fmla="*/ 797032 w 685"/>
              <a:gd name="T11" fmla="*/ 924988 h 1824"/>
              <a:gd name="T12" fmla="*/ 804095 w 685"/>
              <a:gd name="T13" fmla="*/ 1225239 h 1824"/>
              <a:gd name="T14" fmla="*/ 769954 w 685"/>
              <a:gd name="T15" fmla="*/ 1471633 h 1824"/>
              <a:gd name="T16" fmla="*/ 724039 w 685"/>
              <a:gd name="T17" fmla="*/ 1555111 h 1824"/>
              <a:gd name="T18" fmla="*/ 692252 w 685"/>
              <a:gd name="T19" fmla="*/ 1582039 h 1824"/>
              <a:gd name="T20" fmla="*/ 655756 w 685"/>
              <a:gd name="T21" fmla="*/ 1602235 h 1824"/>
              <a:gd name="T22" fmla="*/ 614550 w 685"/>
              <a:gd name="T23" fmla="*/ 1617046 h 1824"/>
              <a:gd name="T24" fmla="*/ 593359 w 685"/>
              <a:gd name="T25" fmla="*/ 2455863 h 1824"/>
              <a:gd name="T26" fmla="*/ 209559 w 685"/>
              <a:gd name="T27" fmla="*/ 1622431 h 1824"/>
              <a:gd name="T28" fmla="*/ 147162 w 685"/>
              <a:gd name="T29" fmla="*/ 1598196 h 1824"/>
              <a:gd name="T30" fmla="*/ 84766 w 685"/>
              <a:gd name="T31" fmla="*/ 1557803 h 1824"/>
              <a:gd name="T32" fmla="*/ 38851 w 685"/>
              <a:gd name="T33" fmla="*/ 1501254 h 1824"/>
              <a:gd name="T34" fmla="*/ 20014 w 685"/>
              <a:gd name="T35" fmla="*/ 1428548 h 1824"/>
              <a:gd name="T36" fmla="*/ 15305 w 685"/>
              <a:gd name="T37" fmla="*/ 1297945 h 1824"/>
              <a:gd name="T38" fmla="*/ 7064 w 685"/>
              <a:gd name="T39" fmla="*/ 1151186 h 1824"/>
              <a:gd name="T40" fmla="*/ 0 w 685"/>
              <a:gd name="T41" fmla="*/ 997694 h 1824"/>
              <a:gd name="T42" fmla="*/ 9418 w 685"/>
              <a:gd name="T43" fmla="*/ 848242 h 1824"/>
              <a:gd name="T44" fmla="*/ 35319 w 685"/>
              <a:gd name="T45" fmla="*/ 716293 h 1824"/>
              <a:gd name="T46" fmla="*/ 87120 w 685"/>
              <a:gd name="T47" fmla="*/ 607234 h 1824"/>
              <a:gd name="T48" fmla="*/ 175418 w 685"/>
              <a:gd name="T49" fmla="*/ 535874 h 1824"/>
              <a:gd name="T50" fmla="*/ 306098 w 685"/>
              <a:gd name="T51" fmla="*/ 508945 h 1824"/>
              <a:gd name="T52" fmla="*/ 326112 w 685"/>
              <a:gd name="T53" fmla="*/ 508945 h 1824"/>
              <a:gd name="T54" fmla="*/ 349658 w 685"/>
              <a:gd name="T55" fmla="*/ 508945 h 1824"/>
              <a:gd name="T56" fmla="*/ 354367 w 685"/>
              <a:gd name="T57" fmla="*/ 500867 h 1824"/>
              <a:gd name="T58" fmla="*/ 357899 w 685"/>
              <a:gd name="T59" fmla="*/ 495481 h 1824"/>
              <a:gd name="T60" fmla="*/ 224864 w 685"/>
              <a:gd name="T61" fmla="*/ 382382 h 1824"/>
              <a:gd name="T62" fmla="*/ 194254 w 685"/>
              <a:gd name="T63" fmla="*/ 215427 h 1824"/>
              <a:gd name="T64" fmla="*/ 256651 w 685"/>
              <a:gd name="T65" fmla="*/ 64628 h 1824"/>
              <a:gd name="T66" fmla="*/ 407346 w 685"/>
              <a:gd name="T67" fmla="*/ 0 h 1824"/>
              <a:gd name="T68" fmla="*/ 560394 w 685"/>
              <a:gd name="T69" fmla="*/ 70014 h 1824"/>
              <a:gd name="T70" fmla="*/ 622791 w 685"/>
              <a:gd name="T71" fmla="*/ 226198 h 1824"/>
              <a:gd name="T72" fmla="*/ 588650 w 685"/>
              <a:gd name="T73" fmla="*/ 394500 h 1824"/>
              <a:gd name="T74" fmla="*/ 450906 w 685"/>
              <a:gd name="T75" fmla="*/ 495481 h 1824"/>
              <a:gd name="T76" fmla="*/ 455615 w 685"/>
              <a:gd name="T77" fmla="*/ 503560 h 1824"/>
              <a:gd name="T78" fmla="*/ 456792 w 685"/>
              <a:gd name="T79" fmla="*/ 508945 h 1824"/>
              <a:gd name="T80" fmla="*/ 456792 w 685"/>
              <a:gd name="T81" fmla="*/ 508945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18" name="Freeform 30"/>
          <p:cNvSpPr>
            <a:spLocks/>
          </p:cNvSpPr>
          <p:nvPr/>
        </p:nvSpPr>
        <p:spPr bwMode="auto">
          <a:xfrm>
            <a:off x="3533775" y="2959100"/>
            <a:ext cx="808038" cy="2455863"/>
          </a:xfrm>
          <a:custGeom>
            <a:avLst/>
            <a:gdLst>
              <a:gd name="T0" fmla="*/ 494260 w 685"/>
              <a:gd name="T1" fmla="*/ 508945 h 1824"/>
              <a:gd name="T2" fmla="*/ 563857 w 685"/>
              <a:gd name="T3" fmla="*/ 511638 h 1824"/>
              <a:gd name="T4" fmla="*/ 626377 w 685"/>
              <a:gd name="T5" fmla="*/ 527795 h 1824"/>
              <a:gd name="T6" fmla="*/ 686537 w 685"/>
              <a:gd name="T7" fmla="*/ 568188 h 1824"/>
              <a:gd name="T8" fmla="*/ 753776 w 685"/>
              <a:gd name="T9" fmla="*/ 674554 h 1824"/>
              <a:gd name="T10" fmla="*/ 798601 w 685"/>
              <a:gd name="T11" fmla="*/ 924988 h 1824"/>
              <a:gd name="T12" fmla="*/ 805679 w 685"/>
              <a:gd name="T13" fmla="*/ 1225239 h 1824"/>
              <a:gd name="T14" fmla="*/ 771470 w 685"/>
              <a:gd name="T15" fmla="*/ 1471633 h 1824"/>
              <a:gd name="T16" fmla="*/ 725465 w 685"/>
              <a:gd name="T17" fmla="*/ 1555111 h 1824"/>
              <a:gd name="T18" fmla="*/ 693615 w 685"/>
              <a:gd name="T19" fmla="*/ 1582039 h 1824"/>
              <a:gd name="T20" fmla="*/ 657047 w 685"/>
              <a:gd name="T21" fmla="*/ 1602235 h 1824"/>
              <a:gd name="T22" fmla="*/ 615760 w 685"/>
              <a:gd name="T23" fmla="*/ 1617046 h 1824"/>
              <a:gd name="T24" fmla="*/ 594527 w 685"/>
              <a:gd name="T25" fmla="*/ 2455863 h 1824"/>
              <a:gd name="T26" fmla="*/ 209972 w 685"/>
              <a:gd name="T27" fmla="*/ 1622431 h 1824"/>
              <a:gd name="T28" fmla="*/ 147452 w 685"/>
              <a:gd name="T29" fmla="*/ 1598196 h 1824"/>
              <a:gd name="T30" fmla="*/ 84932 w 685"/>
              <a:gd name="T31" fmla="*/ 1557803 h 1824"/>
              <a:gd name="T32" fmla="*/ 38927 w 685"/>
              <a:gd name="T33" fmla="*/ 1501254 h 1824"/>
              <a:gd name="T34" fmla="*/ 20053 w 685"/>
              <a:gd name="T35" fmla="*/ 1428548 h 1824"/>
              <a:gd name="T36" fmla="*/ 15335 w 685"/>
              <a:gd name="T37" fmla="*/ 1297945 h 1824"/>
              <a:gd name="T38" fmla="*/ 7078 w 685"/>
              <a:gd name="T39" fmla="*/ 1151186 h 1824"/>
              <a:gd name="T40" fmla="*/ 0 w 685"/>
              <a:gd name="T41" fmla="*/ 997694 h 1824"/>
              <a:gd name="T42" fmla="*/ 9437 w 685"/>
              <a:gd name="T43" fmla="*/ 848242 h 1824"/>
              <a:gd name="T44" fmla="*/ 35389 w 685"/>
              <a:gd name="T45" fmla="*/ 716293 h 1824"/>
              <a:gd name="T46" fmla="*/ 87292 w 685"/>
              <a:gd name="T47" fmla="*/ 607234 h 1824"/>
              <a:gd name="T48" fmla="*/ 175763 w 685"/>
              <a:gd name="T49" fmla="*/ 535874 h 1824"/>
              <a:gd name="T50" fmla="*/ 306701 w 685"/>
              <a:gd name="T51" fmla="*/ 508945 h 1824"/>
              <a:gd name="T52" fmla="*/ 326754 w 685"/>
              <a:gd name="T53" fmla="*/ 508945 h 1824"/>
              <a:gd name="T54" fmla="*/ 350346 w 685"/>
              <a:gd name="T55" fmla="*/ 508945 h 1824"/>
              <a:gd name="T56" fmla="*/ 355065 w 685"/>
              <a:gd name="T57" fmla="*/ 500867 h 1824"/>
              <a:gd name="T58" fmla="*/ 358604 w 685"/>
              <a:gd name="T59" fmla="*/ 495481 h 1824"/>
              <a:gd name="T60" fmla="*/ 225307 w 685"/>
              <a:gd name="T61" fmla="*/ 382382 h 1824"/>
              <a:gd name="T62" fmla="*/ 194637 w 685"/>
              <a:gd name="T63" fmla="*/ 215427 h 1824"/>
              <a:gd name="T64" fmla="*/ 257157 w 685"/>
              <a:gd name="T65" fmla="*/ 64628 h 1824"/>
              <a:gd name="T66" fmla="*/ 408148 w 685"/>
              <a:gd name="T67" fmla="*/ 0 h 1824"/>
              <a:gd name="T68" fmla="*/ 561498 w 685"/>
              <a:gd name="T69" fmla="*/ 70014 h 1824"/>
              <a:gd name="T70" fmla="*/ 624018 w 685"/>
              <a:gd name="T71" fmla="*/ 226198 h 1824"/>
              <a:gd name="T72" fmla="*/ 589809 w 685"/>
              <a:gd name="T73" fmla="*/ 394500 h 1824"/>
              <a:gd name="T74" fmla="*/ 451794 w 685"/>
              <a:gd name="T75" fmla="*/ 495481 h 1824"/>
              <a:gd name="T76" fmla="*/ 456512 w 685"/>
              <a:gd name="T77" fmla="*/ 503560 h 1824"/>
              <a:gd name="T78" fmla="*/ 457692 w 685"/>
              <a:gd name="T79" fmla="*/ 508945 h 1824"/>
              <a:gd name="T80" fmla="*/ 457692 w 685"/>
              <a:gd name="T81" fmla="*/ 508945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19" name="Freeform 31"/>
          <p:cNvSpPr>
            <a:spLocks/>
          </p:cNvSpPr>
          <p:nvPr/>
        </p:nvSpPr>
        <p:spPr bwMode="auto">
          <a:xfrm>
            <a:off x="4746625" y="1804988"/>
            <a:ext cx="808038" cy="3609975"/>
          </a:xfrm>
          <a:custGeom>
            <a:avLst/>
            <a:gdLst>
              <a:gd name="T0" fmla="*/ 494260 w 685"/>
              <a:gd name="T1" fmla="*/ 748120 h 1824"/>
              <a:gd name="T2" fmla="*/ 563857 w 685"/>
              <a:gd name="T3" fmla="*/ 752078 h 1824"/>
              <a:gd name="T4" fmla="*/ 626377 w 685"/>
              <a:gd name="T5" fmla="*/ 775828 h 1824"/>
              <a:gd name="T6" fmla="*/ 686537 w 685"/>
              <a:gd name="T7" fmla="*/ 835203 h 1824"/>
              <a:gd name="T8" fmla="*/ 753776 w 685"/>
              <a:gd name="T9" fmla="*/ 991556 h 1824"/>
              <a:gd name="T10" fmla="*/ 798601 w 685"/>
              <a:gd name="T11" fmla="*/ 1359678 h 1824"/>
              <a:gd name="T12" fmla="*/ 805679 w 685"/>
              <a:gd name="T13" fmla="*/ 1801029 h 1824"/>
              <a:gd name="T14" fmla="*/ 771470 w 685"/>
              <a:gd name="T15" fmla="*/ 2163214 h 1824"/>
              <a:gd name="T16" fmla="*/ 725465 w 685"/>
              <a:gd name="T17" fmla="*/ 2285922 h 1824"/>
              <a:gd name="T18" fmla="*/ 693615 w 685"/>
              <a:gd name="T19" fmla="*/ 2325505 h 1824"/>
              <a:gd name="T20" fmla="*/ 657047 w 685"/>
              <a:gd name="T21" fmla="*/ 2355192 h 1824"/>
              <a:gd name="T22" fmla="*/ 615760 w 685"/>
              <a:gd name="T23" fmla="*/ 2376963 h 1824"/>
              <a:gd name="T24" fmla="*/ 594527 w 685"/>
              <a:gd name="T25" fmla="*/ 3609975 h 1824"/>
              <a:gd name="T26" fmla="*/ 209972 w 685"/>
              <a:gd name="T27" fmla="*/ 2384879 h 1824"/>
              <a:gd name="T28" fmla="*/ 147452 w 685"/>
              <a:gd name="T29" fmla="*/ 2349255 h 1824"/>
              <a:gd name="T30" fmla="*/ 84932 w 685"/>
              <a:gd name="T31" fmla="*/ 2289880 h 1824"/>
              <a:gd name="T32" fmla="*/ 38927 w 685"/>
              <a:gd name="T33" fmla="*/ 2206756 h 1824"/>
              <a:gd name="T34" fmla="*/ 20053 w 685"/>
              <a:gd name="T35" fmla="*/ 2099881 h 1824"/>
              <a:gd name="T36" fmla="*/ 15335 w 685"/>
              <a:gd name="T37" fmla="*/ 1907903 h 1824"/>
              <a:gd name="T38" fmla="*/ 7078 w 685"/>
              <a:gd name="T39" fmla="*/ 1692176 h 1824"/>
              <a:gd name="T40" fmla="*/ 0 w 685"/>
              <a:gd name="T41" fmla="*/ 1466552 h 1824"/>
              <a:gd name="T42" fmla="*/ 9437 w 685"/>
              <a:gd name="T43" fmla="*/ 1246866 h 1824"/>
              <a:gd name="T44" fmla="*/ 35389 w 685"/>
              <a:gd name="T45" fmla="*/ 1052909 h 1824"/>
              <a:gd name="T46" fmla="*/ 87292 w 685"/>
              <a:gd name="T47" fmla="*/ 892598 h 1824"/>
              <a:gd name="T48" fmla="*/ 175763 w 685"/>
              <a:gd name="T49" fmla="*/ 787703 h 1824"/>
              <a:gd name="T50" fmla="*/ 306701 w 685"/>
              <a:gd name="T51" fmla="*/ 748120 h 1824"/>
              <a:gd name="T52" fmla="*/ 326754 w 685"/>
              <a:gd name="T53" fmla="*/ 748120 h 1824"/>
              <a:gd name="T54" fmla="*/ 350346 w 685"/>
              <a:gd name="T55" fmla="*/ 748120 h 1824"/>
              <a:gd name="T56" fmla="*/ 355065 w 685"/>
              <a:gd name="T57" fmla="*/ 736245 h 1824"/>
              <a:gd name="T58" fmla="*/ 358604 w 685"/>
              <a:gd name="T59" fmla="*/ 728328 h 1824"/>
              <a:gd name="T60" fmla="*/ 225307 w 685"/>
              <a:gd name="T61" fmla="*/ 562079 h 1824"/>
              <a:gd name="T62" fmla="*/ 194637 w 685"/>
              <a:gd name="T63" fmla="*/ 316664 h 1824"/>
              <a:gd name="T64" fmla="*/ 257157 w 685"/>
              <a:gd name="T65" fmla="*/ 94999 h 1824"/>
              <a:gd name="T66" fmla="*/ 408148 w 685"/>
              <a:gd name="T67" fmla="*/ 0 h 1824"/>
              <a:gd name="T68" fmla="*/ 561498 w 685"/>
              <a:gd name="T69" fmla="*/ 102916 h 1824"/>
              <a:gd name="T70" fmla="*/ 624018 w 685"/>
              <a:gd name="T71" fmla="*/ 332498 h 1824"/>
              <a:gd name="T72" fmla="*/ 589809 w 685"/>
              <a:gd name="T73" fmla="*/ 579892 h 1824"/>
              <a:gd name="T74" fmla="*/ 451794 w 685"/>
              <a:gd name="T75" fmla="*/ 728328 h 1824"/>
              <a:gd name="T76" fmla="*/ 456512 w 685"/>
              <a:gd name="T77" fmla="*/ 740203 h 1824"/>
              <a:gd name="T78" fmla="*/ 457692 w 685"/>
              <a:gd name="T79" fmla="*/ 748120 h 1824"/>
              <a:gd name="T80" fmla="*/ 457692 w 685"/>
              <a:gd name="T81" fmla="*/ 748120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20" name="Freeform 32"/>
          <p:cNvSpPr>
            <a:spLocks/>
          </p:cNvSpPr>
          <p:nvPr/>
        </p:nvSpPr>
        <p:spPr bwMode="auto">
          <a:xfrm>
            <a:off x="2166938" y="3392488"/>
            <a:ext cx="760412" cy="2022475"/>
          </a:xfrm>
          <a:custGeom>
            <a:avLst/>
            <a:gdLst>
              <a:gd name="T0" fmla="*/ 465128 w 685"/>
              <a:gd name="T1" fmla="*/ 419131 h 1824"/>
              <a:gd name="T2" fmla="*/ 530623 w 685"/>
              <a:gd name="T3" fmla="*/ 421349 h 1824"/>
              <a:gd name="T4" fmla="*/ 589458 w 685"/>
              <a:gd name="T5" fmla="*/ 434655 h 1824"/>
              <a:gd name="T6" fmla="*/ 646073 w 685"/>
              <a:gd name="T7" fmla="*/ 467919 h 1824"/>
              <a:gd name="T8" fmla="*/ 709348 w 685"/>
              <a:gd name="T9" fmla="*/ 555515 h 1824"/>
              <a:gd name="T10" fmla="*/ 751531 w 685"/>
              <a:gd name="T11" fmla="*/ 761755 h 1824"/>
              <a:gd name="T12" fmla="*/ 758192 w 685"/>
              <a:gd name="T13" fmla="*/ 1009020 h 1824"/>
              <a:gd name="T14" fmla="*/ 725999 w 685"/>
              <a:gd name="T15" fmla="*/ 1211933 h 1824"/>
              <a:gd name="T16" fmla="*/ 682706 w 685"/>
              <a:gd name="T17" fmla="*/ 1280679 h 1824"/>
              <a:gd name="T18" fmla="*/ 652733 w 685"/>
              <a:gd name="T19" fmla="*/ 1302855 h 1824"/>
              <a:gd name="T20" fmla="*/ 618320 w 685"/>
              <a:gd name="T21" fmla="*/ 1319488 h 1824"/>
              <a:gd name="T22" fmla="*/ 579467 w 685"/>
              <a:gd name="T23" fmla="*/ 1331684 h 1824"/>
              <a:gd name="T24" fmla="*/ 559486 w 685"/>
              <a:gd name="T25" fmla="*/ 2022475 h 1824"/>
              <a:gd name="T26" fmla="*/ 197596 w 685"/>
              <a:gd name="T27" fmla="*/ 1336120 h 1824"/>
              <a:gd name="T28" fmla="*/ 138761 w 685"/>
              <a:gd name="T29" fmla="*/ 1316161 h 1824"/>
              <a:gd name="T30" fmla="*/ 79927 w 685"/>
              <a:gd name="T31" fmla="*/ 1282897 h 1824"/>
              <a:gd name="T32" fmla="*/ 36633 w 685"/>
              <a:gd name="T33" fmla="*/ 1236327 h 1824"/>
              <a:gd name="T34" fmla="*/ 18872 w 685"/>
              <a:gd name="T35" fmla="*/ 1176451 h 1824"/>
              <a:gd name="T36" fmla="*/ 14431 w 685"/>
              <a:gd name="T37" fmla="*/ 1068896 h 1824"/>
              <a:gd name="T38" fmla="*/ 6661 w 685"/>
              <a:gd name="T39" fmla="*/ 948035 h 1824"/>
              <a:gd name="T40" fmla="*/ 0 w 685"/>
              <a:gd name="T41" fmla="*/ 821630 h 1824"/>
              <a:gd name="T42" fmla="*/ 8881 w 685"/>
              <a:gd name="T43" fmla="*/ 698552 h 1824"/>
              <a:gd name="T44" fmla="*/ 33303 w 685"/>
              <a:gd name="T45" fmla="*/ 589889 h 1824"/>
              <a:gd name="T46" fmla="*/ 82147 w 685"/>
              <a:gd name="T47" fmla="*/ 500075 h 1824"/>
              <a:gd name="T48" fmla="*/ 165403 w 685"/>
              <a:gd name="T49" fmla="*/ 441308 h 1824"/>
              <a:gd name="T50" fmla="*/ 288624 w 685"/>
              <a:gd name="T51" fmla="*/ 419131 h 1824"/>
              <a:gd name="T52" fmla="*/ 307495 w 685"/>
              <a:gd name="T53" fmla="*/ 419131 h 1824"/>
              <a:gd name="T54" fmla="*/ 329697 w 685"/>
              <a:gd name="T55" fmla="*/ 419131 h 1824"/>
              <a:gd name="T56" fmla="*/ 334137 w 685"/>
              <a:gd name="T57" fmla="*/ 412478 h 1824"/>
              <a:gd name="T58" fmla="*/ 337468 w 685"/>
              <a:gd name="T59" fmla="*/ 408043 h 1824"/>
              <a:gd name="T60" fmla="*/ 212027 w 685"/>
              <a:gd name="T61" fmla="*/ 314903 h 1824"/>
              <a:gd name="T62" fmla="*/ 183165 w 685"/>
              <a:gd name="T63" fmla="*/ 177410 h 1824"/>
              <a:gd name="T64" fmla="*/ 242000 w 685"/>
              <a:gd name="T65" fmla="*/ 53223 h 1824"/>
              <a:gd name="T66" fmla="*/ 384091 w 685"/>
              <a:gd name="T67" fmla="*/ 0 h 1824"/>
              <a:gd name="T68" fmla="*/ 528403 w 685"/>
              <a:gd name="T69" fmla="*/ 57658 h 1824"/>
              <a:gd name="T70" fmla="*/ 587238 w 685"/>
              <a:gd name="T71" fmla="*/ 186281 h 1824"/>
              <a:gd name="T72" fmla="*/ 555045 w 685"/>
              <a:gd name="T73" fmla="*/ 324882 h 1824"/>
              <a:gd name="T74" fmla="*/ 425165 w 685"/>
              <a:gd name="T75" fmla="*/ 408043 h 1824"/>
              <a:gd name="T76" fmla="*/ 429605 w 685"/>
              <a:gd name="T77" fmla="*/ 414696 h 1824"/>
              <a:gd name="T78" fmla="*/ 430715 w 685"/>
              <a:gd name="T79" fmla="*/ 419131 h 1824"/>
              <a:gd name="T80" fmla="*/ 430715 w 685"/>
              <a:gd name="T81" fmla="*/ 419131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21" name="Freeform 33"/>
          <p:cNvSpPr>
            <a:spLocks/>
          </p:cNvSpPr>
          <p:nvPr/>
        </p:nvSpPr>
        <p:spPr bwMode="auto">
          <a:xfrm>
            <a:off x="3381375" y="3552825"/>
            <a:ext cx="760413" cy="1862138"/>
          </a:xfrm>
          <a:custGeom>
            <a:avLst/>
            <a:gdLst>
              <a:gd name="T0" fmla="*/ 465129 w 685"/>
              <a:gd name="T1" fmla="*/ 385904 h 1824"/>
              <a:gd name="T2" fmla="*/ 530624 w 685"/>
              <a:gd name="T3" fmla="*/ 387945 h 1824"/>
              <a:gd name="T4" fmla="*/ 589459 w 685"/>
              <a:gd name="T5" fmla="*/ 400196 h 1824"/>
              <a:gd name="T6" fmla="*/ 646074 w 685"/>
              <a:gd name="T7" fmla="*/ 430824 h 1824"/>
              <a:gd name="T8" fmla="*/ 709349 w 685"/>
              <a:gd name="T9" fmla="*/ 511475 h 1824"/>
              <a:gd name="T10" fmla="*/ 751532 w 685"/>
              <a:gd name="T11" fmla="*/ 701364 h 1824"/>
              <a:gd name="T12" fmla="*/ 758193 w 685"/>
              <a:gd name="T13" fmla="*/ 929027 h 1824"/>
              <a:gd name="T14" fmla="*/ 726000 w 685"/>
              <a:gd name="T15" fmla="*/ 1115854 h 1824"/>
              <a:gd name="T16" fmla="*/ 682707 w 685"/>
              <a:gd name="T17" fmla="*/ 1179150 h 1824"/>
              <a:gd name="T18" fmla="*/ 652734 w 685"/>
              <a:gd name="T19" fmla="*/ 1199568 h 1824"/>
              <a:gd name="T20" fmla="*/ 618321 w 685"/>
              <a:gd name="T21" fmla="*/ 1214882 h 1824"/>
              <a:gd name="T22" fmla="*/ 579468 w 685"/>
              <a:gd name="T23" fmla="*/ 1226112 h 1824"/>
              <a:gd name="T24" fmla="*/ 559486 w 685"/>
              <a:gd name="T25" fmla="*/ 1862138 h 1824"/>
              <a:gd name="T26" fmla="*/ 197596 w 685"/>
              <a:gd name="T27" fmla="*/ 1230195 h 1824"/>
              <a:gd name="T28" fmla="*/ 138761 w 685"/>
              <a:gd name="T29" fmla="*/ 1211819 h 1824"/>
              <a:gd name="T30" fmla="*/ 79927 w 685"/>
              <a:gd name="T31" fmla="*/ 1181192 h 1824"/>
              <a:gd name="T32" fmla="*/ 36633 w 685"/>
              <a:gd name="T33" fmla="*/ 1138314 h 1824"/>
              <a:gd name="T34" fmla="*/ 18872 w 685"/>
              <a:gd name="T35" fmla="*/ 1083184 h 1824"/>
              <a:gd name="T36" fmla="*/ 14431 w 685"/>
              <a:gd name="T37" fmla="*/ 984156 h 1824"/>
              <a:gd name="T38" fmla="*/ 6661 w 685"/>
              <a:gd name="T39" fmla="*/ 872877 h 1824"/>
              <a:gd name="T40" fmla="*/ 0 w 685"/>
              <a:gd name="T41" fmla="*/ 756494 h 1824"/>
              <a:gd name="T42" fmla="*/ 8881 w 685"/>
              <a:gd name="T43" fmla="*/ 643173 h 1824"/>
              <a:gd name="T44" fmla="*/ 33303 w 685"/>
              <a:gd name="T45" fmla="*/ 543124 h 1824"/>
              <a:gd name="T46" fmla="*/ 82147 w 685"/>
              <a:gd name="T47" fmla="*/ 460430 h 1824"/>
              <a:gd name="T48" fmla="*/ 165404 w 685"/>
              <a:gd name="T49" fmla="*/ 406322 h 1824"/>
              <a:gd name="T50" fmla="*/ 288624 w 685"/>
              <a:gd name="T51" fmla="*/ 385904 h 1824"/>
              <a:gd name="T52" fmla="*/ 307495 w 685"/>
              <a:gd name="T53" fmla="*/ 385904 h 1824"/>
              <a:gd name="T54" fmla="*/ 329697 w 685"/>
              <a:gd name="T55" fmla="*/ 385904 h 1824"/>
              <a:gd name="T56" fmla="*/ 334138 w 685"/>
              <a:gd name="T57" fmla="*/ 379778 h 1824"/>
              <a:gd name="T58" fmla="*/ 337468 w 685"/>
              <a:gd name="T59" fmla="*/ 375695 h 1824"/>
              <a:gd name="T60" fmla="*/ 212028 w 685"/>
              <a:gd name="T61" fmla="*/ 289938 h 1824"/>
              <a:gd name="T62" fmla="*/ 183165 w 685"/>
              <a:gd name="T63" fmla="*/ 163345 h 1824"/>
              <a:gd name="T64" fmla="*/ 242000 w 685"/>
              <a:gd name="T65" fmla="*/ 49004 h 1824"/>
              <a:gd name="T66" fmla="*/ 384092 w 685"/>
              <a:gd name="T67" fmla="*/ 0 h 1824"/>
              <a:gd name="T68" fmla="*/ 528404 w 685"/>
              <a:gd name="T69" fmla="*/ 53087 h 1824"/>
              <a:gd name="T70" fmla="*/ 587239 w 685"/>
              <a:gd name="T71" fmla="*/ 171513 h 1824"/>
              <a:gd name="T72" fmla="*/ 555046 w 685"/>
              <a:gd name="T73" fmla="*/ 299126 h 1824"/>
              <a:gd name="T74" fmla="*/ 425165 w 685"/>
              <a:gd name="T75" fmla="*/ 375695 h 1824"/>
              <a:gd name="T76" fmla="*/ 429606 w 685"/>
              <a:gd name="T77" fmla="*/ 381820 h 1824"/>
              <a:gd name="T78" fmla="*/ 430716 w 685"/>
              <a:gd name="T79" fmla="*/ 385904 h 1824"/>
              <a:gd name="T80" fmla="*/ 430716 w 685"/>
              <a:gd name="T81" fmla="*/ 385904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22" name="Freeform 34"/>
          <p:cNvSpPr>
            <a:spLocks/>
          </p:cNvSpPr>
          <p:nvPr/>
        </p:nvSpPr>
        <p:spPr bwMode="auto">
          <a:xfrm>
            <a:off x="4592638" y="4764088"/>
            <a:ext cx="760412" cy="650875"/>
          </a:xfrm>
          <a:custGeom>
            <a:avLst/>
            <a:gdLst>
              <a:gd name="T0" fmla="*/ 465128 w 685"/>
              <a:gd name="T1" fmla="*/ 134885 h 1824"/>
              <a:gd name="T2" fmla="*/ 530623 w 685"/>
              <a:gd name="T3" fmla="*/ 135599 h 1824"/>
              <a:gd name="T4" fmla="*/ 589458 w 685"/>
              <a:gd name="T5" fmla="*/ 139881 h 1824"/>
              <a:gd name="T6" fmla="*/ 646073 w 685"/>
              <a:gd name="T7" fmla="*/ 150586 h 1824"/>
              <a:gd name="T8" fmla="*/ 709348 w 685"/>
              <a:gd name="T9" fmla="*/ 178777 h 1824"/>
              <a:gd name="T10" fmla="*/ 751531 w 685"/>
              <a:gd name="T11" fmla="*/ 245149 h 1824"/>
              <a:gd name="T12" fmla="*/ 758192 w 685"/>
              <a:gd name="T13" fmla="*/ 324724 h 1824"/>
              <a:gd name="T14" fmla="*/ 725999 w 685"/>
              <a:gd name="T15" fmla="*/ 390025 h 1824"/>
              <a:gd name="T16" fmla="*/ 682706 w 685"/>
              <a:gd name="T17" fmla="*/ 412149 h 1824"/>
              <a:gd name="T18" fmla="*/ 652733 w 685"/>
              <a:gd name="T19" fmla="*/ 419286 h 1824"/>
              <a:gd name="T20" fmla="*/ 618320 w 685"/>
              <a:gd name="T21" fmla="*/ 424639 h 1824"/>
              <a:gd name="T22" fmla="*/ 579467 w 685"/>
              <a:gd name="T23" fmla="*/ 428564 h 1824"/>
              <a:gd name="T24" fmla="*/ 559486 w 685"/>
              <a:gd name="T25" fmla="*/ 650875 h 1824"/>
              <a:gd name="T26" fmla="*/ 197596 w 685"/>
              <a:gd name="T27" fmla="*/ 429991 h 1824"/>
              <a:gd name="T28" fmla="*/ 138761 w 685"/>
              <a:gd name="T29" fmla="*/ 423568 h 1824"/>
              <a:gd name="T30" fmla="*/ 79927 w 685"/>
              <a:gd name="T31" fmla="*/ 412863 h 1824"/>
              <a:gd name="T32" fmla="*/ 36633 w 685"/>
              <a:gd name="T33" fmla="*/ 397876 h 1824"/>
              <a:gd name="T34" fmla="*/ 18872 w 685"/>
              <a:gd name="T35" fmla="*/ 378607 h 1824"/>
              <a:gd name="T36" fmla="*/ 14431 w 685"/>
              <a:gd name="T37" fmla="*/ 343993 h 1824"/>
              <a:gd name="T38" fmla="*/ 6661 w 685"/>
              <a:gd name="T39" fmla="*/ 305098 h 1824"/>
              <a:gd name="T40" fmla="*/ 0 w 685"/>
              <a:gd name="T41" fmla="*/ 264418 h 1824"/>
              <a:gd name="T42" fmla="*/ 8881 w 685"/>
              <a:gd name="T43" fmla="*/ 224809 h 1824"/>
              <a:gd name="T44" fmla="*/ 33303 w 685"/>
              <a:gd name="T45" fmla="*/ 189839 h 1824"/>
              <a:gd name="T46" fmla="*/ 82147 w 685"/>
              <a:gd name="T47" fmla="*/ 160935 h 1824"/>
              <a:gd name="T48" fmla="*/ 165403 w 685"/>
              <a:gd name="T49" fmla="*/ 142022 h 1824"/>
              <a:gd name="T50" fmla="*/ 288624 w 685"/>
              <a:gd name="T51" fmla="*/ 134885 h 1824"/>
              <a:gd name="T52" fmla="*/ 307495 w 685"/>
              <a:gd name="T53" fmla="*/ 134885 h 1824"/>
              <a:gd name="T54" fmla="*/ 329697 w 685"/>
              <a:gd name="T55" fmla="*/ 134885 h 1824"/>
              <a:gd name="T56" fmla="*/ 334137 w 685"/>
              <a:gd name="T57" fmla="*/ 132744 h 1824"/>
              <a:gd name="T58" fmla="*/ 337468 w 685"/>
              <a:gd name="T59" fmla="*/ 131317 h 1824"/>
              <a:gd name="T60" fmla="*/ 212027 w 685"/>
              <a:gd name="T61" fmla="*/ 101342 h 1824"/>
              <a:gd name="T62" fmla="*/ 183165 w 685"/>
              <a:gd name="T63" fmla="*/ 57094 h 1824"/>
              <a:gd name="T64" fmla="*/ 242000 w 685"/>
              <a:gd name="T65" fmla="*/ 17128 h 1824"/>
              <a:gd name="T66" fmla="*/ 384091 w 685"/>
              <a:gd name="T67" fmla="*/ 0 h 1824"/>
              <a:gd name="T68" fmla="*/ 528403 w 685"/>
              <a:gd name="T69" fmla="*/ 18556 h 1824"/>
              <a:gd name="T70" fmla="*/ 587238 w 685"/>
              <a:gd name="T71" fmla="*/ 59949 h 1824"/>
              <a:gd name="T72" fmla="*/ 555045 w 685"/>
              <a:gd name="T73" fmla="*/ 104554 h 1824"/>
              <a:gd name="T74" fmla="*/ 425165 w 685"/>
              <a:gd name="T75" fmla="*/ 131317 h 1824"/>
              <a:gd name="T76" fmla="*/ 429605 w 685"/>
              <a:gd name="T77" fmla="*/ 133458 h 1824"/>
              <a:gd name="T78" fmla="*/ 430715 w 685"/>
              <a:gd name="T79" fmla="*/ 134885 h 1824"/>
              <a:gd name="T80" fmla="*/ 430715 w 685"/>
              <a:gd name="T81" fmla="*/ 134885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23" name="Freeform 35"/>
          <p:cNvSpPr>
            <a:spLocks/>
          </p:cNvSpPr>
          <p:nvPr/>
        </p:nvSpPr>
        <p:spPr bwMode="auto">
          <a:xfrm>
            <a:off x="5807075" y="4729163"/>
            <a:ext cx="760413" cy="685800"/>
          </a:xfrm>
          <a:custGeom>
            <a:avLst/>
            <a:gdLst>
              <a:gd name="T0" fmla="*/ 465129 w 685"/>
              <a:gd name="T1" fmla="*/ 142123 h 1824"/>
              <a:gd name="T2" fmla="*/ 530624 w 685"/>
              <a:gd name="T3" fmla="*/ 142875 h 1824"/>
              <a:gd name="T4" fmla="*/ 589459 w 685"/>
              <a:gd name="T5" fmla="*/ 147387 h 1824"/>
              <a:gd name="T6" fmla="*/ 646074 w 685"/>
              <a:gd name="T7" fmla="*/ 158666 h 1824"/>
              <a:gd name="T8" fmla="*/ 709349 w 685"/>
              <a:gd name="T9" fmla="*/ 188369 h 1824"/>
              <a:gd name="T10" fmla="*/ 751532 w 685"/>
              <a:gd name="T11" fmla="*/ 258303 h 1824"/>
              <a:gd name="T12" fmla="*/ 758193 w 685"/>
              <a:gd name="T13" fmla="*/ 342148 h 1824"/>
              <a:gd name="T14" fmla="*/ 726000 w 685"/>
              <a:gd name="T15" fmla="*/ 410954 h 1824"/>
              <a:gd name="T16" fmla="*/ 682707 w 685"/>
              <a:gd name="T17" fmla="*/ 434265 h 1824"/>
              <a:gd name="T18" fmla="*/ 652734 w 685"/>
              <a:gd name="T19" fmla="*/ 441785 h 1824"/>
              <a:gd name="T20" fmla="*/ 618321 w 685"/>
              <a:gd name="T21" fmla="*/ 447424 h 1824"/>
              <a:gd name="T22" fmla="*/ 579468 w 685"/>
              <a:gd name="T23" fmla="*/ 451560 h 1824"/>
              <a:gd name="T24" fmla="*/ 559486 w 685"/>
              <a:gd name="T25" fmla="*/ 685800 h 1824"/>
              <a:gd name="T26" fmla="*/ 197596 w 685"/>
              <a:gd name="T27" fmla="*/ 453064 h 1824"/>
              <a:gd name="T28" fmla="*/ 138761 w 685"/>
              <a:gd name="T29" fmla="*/ 446296 h 1824"/>
              <a:gd name="T30" fmla="*/ 79927 w 685"/>
              <a:gd name="T31" fmla="*/ 435017 h 1824"/>
              <a:gd name="T32" fmla="*/ 36633 w 685"/>
              <a:gd name="T33" fmla="*/ 419225 h 1824"/>
              <a:gd name="T34" fmla="*/ 18872 w 685"/>
              <a:gd name="T35" fmla="*/ 398922 h 1824"/>
              <a:gd name="T36" fmla="*/ 14431 w 685"/>
              <a:gd name="T37" fmla="*/ 362451 h 1824"/>
              <a:gd name="T38" fmla="*/ 6661 w 685"/>
              <a:gd name="T39" fmla="*/ 321469 h 1824"/>
              <a:gd name="T40" fmla="*/ 0 w 685"/>
              <a:gd name="T41" fmla="*/ 278606 h 1824"/>
              <a:gd name="T42" fmla="*/ 8881 w 685"/>
              <a:gd name="T43" fmla="*/ 236872 h 1824"/>
              <a:gd name="T44" fmla="*/ 33303 w 685"/>
              <a:gd name="T45" fmla="*/ 200025 h 1824"/>
              <a:gd name="T46" fmla="*/ 82147 w 685"/>
              <a:gd name="T47" fmla="*/ 169570 h 1824"/>
              <a:gd name="T48" fmla="*/ 165404 w 685"/>
              <a:gd name="T49" fmla="*/ 149643 h 1824"/>
              <a:gd name="T50" fmla="*/ 288624 w 685"/>
              <a:gd name="T51" fmla="*/ 142123 h 1824"/>
              <a:gd name="T52" fmla="*/ 307495 w 685"/>
              <a:gd name="T53" fmla="*/ 142123 h 1824"/>
              <a:gd name="T54" fmla="*/ 329697 w 685"/>
              <a:gd name="T55" fmla="*/ 142123 h 1824"/>
              <a:gd name="T56" fmla="*/ 334138 w 685"/>
              <a:gd name="T57" fmla="*/ 139867 h 1824"/>
              <a:gd name="T58" fmla="*/ 337468 w 685"/>
              <a:gd name="T59" fmla="*/ 138363 h 1824"/>
              <a:gd name="T60" fmla="*/ 212028 w 685"/>
              <a:gd name="T61" fmla="*/ 106780 h 1824"/>
              <a:gd name="T62" fmla="*/ 183165 w 685"/>
              <a:gd name="T63" fmla="*/ 60158 h 1824"/>
              <a:gd name="T64" fmla="*/ 242000 w 685"/>
              <a:gd name="T65" fmla="*/ 18047 h 1824"/>
              <a:gd name="T66" fmla="*/ 384092 w 685"/>
              <a:gd name="T67" fmla="*/ 0 h 1824"/>
              <a:gd name="T68" fmla="*/ 528404 w 685"/>
              <a:gd name="T69" fmla="*/ 19551 h 1824"/>
              <a:gd name="T70" fmla="*/ 587239 w 685"/>
              <a:gd name="T71" fmla="*/ 63166 h 1824"/>
              <a:gd name="T72" fmla="*/ 555046 w 685"/>
              <a:gd name="T73" fmla="*/ 110164 h 1824"/>
              <a:gd name="T74" fmla="*/ 425165 w 685"/>
              <a:gd name="T75" fmla="*/ 138363 h 1824"/>
              <a:gd name="T76" fmla="*/ 429606 w 685"/>
              <a:gd name="T77" fmla="*/ 140619 h 1824"/>
              <a:gd name="T78" fmla="*/ 430716 w 685"/>
              <a:gd name="T79" fmla="*/ 142123 h 1824"/>
              <a:gd name="T80" fmla="*/ 430716 w 685"/>
              <a:gd name="T81" fmla="*/ 142123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4724" name="Freeform 36"/>
          <p:cNvSpPr>
            <a:spLocks/>
          </p:cNvSpPr>
          <p:nvPr/>
        </p:nvSpPr>
        <p:spPr bwMode="auto">
          <a:xfrm>
            <a:off x="6815138" y="5126038"/>
            <a:ext cx="760412" cy="288925"/>
          </a:xfrm>
          <a:custGeom>
            <a:avLst/>
            <a:gdLst>
              <a:gd name="T0" fmla="*/ 465128 w 685"/>
              <a:gd name="T1" fmla="*/ 59876 h 1824"/>
              <a:gd name="T2" fmla="*/ 530623 w 685"/>
              <a:gd name="T3" fmla="*/ 60193 h 1824"/>
              <a:gd name="T4" fmla="*/ 589458 w 685"/>
              <a:gd name="T5" fmla="*/ 62094 h 1824"/>
              <a:gd name="T6" fmla="*/ 646073 w 685"/>
              <a:gd name="T7" fmla="*/ 66846 h 1824"/>
              <a:gd name="T8" fmla="*/ 709348 w 685"/>
              <a:gd name="T9" fmla="*/ 79359 h 1824"/>
              <a:gd name="T10" fmla="*/ 751531 w 685"/>
              <a:gd name="T11" fmla="*/ 108822 h 1824"/>
              <a:gd name="T12" fmla="*/ 758192 w 685"/>
              <a:gd name="T13" fmla="*/ 144146 h 1824"/>
              <a:gd name="T14" fmla="*/ 725999 w 685"/>
              <a:gd name="T15" fmla="*/ 173133 h 1824"/>
              <a:gd name="T16" fmla="*/ 682706 w 685"/>
              <a:gd name="T17" fmla="*/ 182954 h 1824"/>
              <a:gd name="T18" fmla="*/ 652733 w 685"/>
              <a:gd name="T19" fmla="*/ 186122 h 1824"/>
              <a:gd name="T20" fmla="*/ 618320 w 685"/>
              <a:gd name="T21" fmla="*/ 188498 h 1824"/>
              <a:gd name="T22" fmla="*/ 579467 w 685"/>
              <a:gd name="T23" fmla="*/ 190241 h 1824"/>
              <a:gd name="T24" fmla="*/ 559486 w 685"/>
              <a:gd name="T25" fmla="*/ 288925 h 1824"/>
              <a:gd name="T26" fmla="*/ 197596 w 685"/>
              <a:gd name="T27" fmla="*/ 190874 h 1824"/>
              <a:gd name="T28" fmla="*/ 138761 w 685"/>
              <a:gd name="T29" fmla="*/ 188023 h 1824"/>
              <a:gd name="T30" fmla="*/ 79927 w 685"/>
              <a:gd name="T31" fmla="*/ 183271 h 1824"/>
              <a:gd name="T32" fmla="*/ 36633 w 685"/>
              <a:gd name="T33" fmla="*/ 176618 h 1824"/>
              <a:gd name="T34" fmla="*/ 18872 w 685"/>
              <a:gd name="T35" fmla="*/ 168064 h 1824"/>
              <a:gd name="T36" fmla="*/ 14431 w 685"/>
              <a:gd name="T37" fmla="*/ 152699 h 1824"/>
              <a:gd name="T38" fmla="*/ 6661 w 685"/>
              <a:gd name="T39" fmla="*/ 135434 h 1824"/>
              <a:gd name="T40" fmla="*/ 0 w 685"/>
              <a:gd name="T41" fmla="*/ 117376 h 1824"/>
              <a:gd name="T42" fmla="*/ 8881 w 685"/>
              <a:gd name="T43" fmla="*/ 99793 h 1824"/>
              <a:gd name="T44" fmla="*/ 33303 w 685"/>
              <a:gd name="T45" fmla="*/ 84270 h 1824"/>
              <a:gd name="T46" fmla="*/ 82147 w 685"/>
              <a:gd name="T47" fmla="*/ 71439 h 1824"/>
              <a:gd name="T48" fmla="*/ 165403 w 685"/>
              <a:gd name="T49" fmla="*/ 63044 h 1824"/>
              <a:gd name="T50" fmla="*/ 288624 w 685"/>
              <a:gd name="T51" fmla="*/ 59876 h 1824"/>
              <a:gd name="T52" fmla="*/ 307495 w 685"/>
              <a:gd name="T53" fmla="*/ 59876 h 1824"/>
              <a:gd name="T54" fmla="*/ 329697 w 685"/>
              <a:gd name="T55" fmla="*/ 59876 h 1824"/>
              <a:gd name="T56" fmla="*/ 334137 w 685"/>
              <a:gd name="T57" fmla="*/ 58925 h 1824"/>
              <a:gd name="T58" fmla="*/ 337468 w 685"/>
              <a:gd name="T59" fmla="*/ 58292 h 1824"/>
              <a:gd name="T60" fmla="*/ 212027 w 685"/>
              <a:gd name="T61" fmla="*/ 44986 h 1824"/>
              <a:gd name="T62" fmla="*/ 183165 w 685"/>
              <a:gd name="T63" fmla="*/ 25344 h 1824"/>
              <a:gd name="T64" fmla="*/ 242000 w 685"/>
              <a:gd name="T65" fmla="*/ 7603 h 1824"/>
              <a:gd name="T66" fmla="*/ 384091 w 685"/>
              <a:gd name="T67" fmla="*/ 0 h 1824"/>
              <a:gd name="T68" fmla="*/ 528403 w 685"/>
              <a:gd name="T69" fmla="*/ 8237 h 1824"/>
              <a:gd name="T70" fmla="*/ 587238 w 685"/>
              <a:gd name="T71" fmla="*/ 26612 h 1824"/>
              <a:gd name="T72" fmla="*/ 555045 w 685"/>
              <a:gd name="T73" fmla="*/ 46412 h 1824"/>
              <a:gd name="T74" fmla="*/ 425165 w 685"/>
              <a:gd name="T75" fmla="*/ 58292 h 1824"/>
              <a:gd name="T76" fmla="*/ 429605 w 685"/>
              <a:gd name="T77" fmla="*/ 59242 h 1824"/>
              <a:gd name="T78" fmla="*/ 430715 w 685"/>
              <a:gd name="T79" fmla="*/ 59876 h 1824"/>
              <a:gd name="T80" fmla="*/ 430715 w 685"/>
              <a:gd name="T81" fmla="*/ 59876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33CC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85" name="Freeform 37"/>
          <p:cNvSpPr>
            <a:spLocks/>
          </p:cNvSpPr>
          <p:nvPr/>
        </p:nvSpPr>
        <p:spPr bwMode="auto">
          <a:xfrm>
            <a:off x="701675" y="5121275"/>
            <a:ext cx="808038" cy="293688"/>
          </a:xfrm>
          <a:custGeom>
            <a:avLst/>
            <a:gdLst>
              <a:gd name="T0" fmla="*/ 494260 w 685"/>
              <a:gd name="T1" fmla="*/ 60863 h 1824"/>
              <a:gd name="T2" fmla="*/ 563857 w 685"/>
              <a:gd name="T3" fmla="*/ 61185 h 1824"/>
              <a:gd name="T4" fmla="*/ 626377 w 685"/>
              <a:gd name="T5" fmla="*/ 63117 h 1824"/>
              <a:gd name="T6" fmla="*/ 686537 w 685"/>
              <a:gd name="T7" fmla="*/ 67948 h 1824"/>
              <a:gd name="T8" fmla="*/ 753776 w 685"/>
              <a:gd name="T9" fmla="*/ 80668 h 1824"/>
              <a:gd name="T10" fmla="*/ 798601 w 685"/>
              <a:gd name="T11" fmla="*/ 110616 h 1824"/>
              <a:gd name="T12" fmla="*/ 805679 w 685"/>
              <a:gd name="T13" fmla="*/ 146522 h 1824"/>
              <a:gd name="T14" fmla="*/ 771470 w 685"/>
              <a:gd name="T15" fmla="*/ 175987 h 1824"/>
              <a:gd name="T16" fmla="*/ 725465 w 685"/>
              <a:gd name="T17" fmla="*/ 185970 h 1824"/>
              <a:gd name="T18" fmla="*/ 693615 w 685"/>
              <a:gd name="T19" fmla="*/ 189190 h 1824"/>
              <a:gd name="T20" fmla="*/ 657047 w 685"/>
              <a:gd name="T21" fmla="*/ 191606 h 1824"/>
              <a:gd name="T22" fmla="*/ 615760 w 685"/>
              <a:gd name="T23" fmla="*/ 193377 h 1824"/>
              <a:gd name="T24" fmla="*/ 594527 w 685"/>
              <a:gd name="T25" fmla="*/ 293688 h 1824"/>
              <a:gd name="T26" fmla="*/ 209972 w 685"/>
              <a:gd name="T27" fmla="*/ 194021 h 1824"/>
              <a:gd name="T28" fmla="*/ 147452 w 685"/>
              <a:gd name="T29" fmla="*/ 191123 h 1824"/>
              <a:gd name="T30" fmla="*/ 84932 w 685"/>
              <a:gd name="T31" fmla="*/ 186292 h 1824"/>
              <a:gd name="T32" fmla="*/ 38927 w 685"/>
              <a:gd name="T33" fmla="*/ 179530 h 1824"/>
              <a:gd name="T34" fmla="*/ 20053 w 685"/>
              <a:gd name="T35" fmla="*/ 170835 h 1824"/>
              <a:gd name="T36" fmla="*/ 15335 w 685"/>
              <a:gd name="T37" fmla="*/ 155217 h 1824"/>
              <a:gd name="T38" fmla="*/ 7078 w 685"/>
              <a:gd name="T39" fmla="*/ 137666 h 1824"/>
              <a:gd name="T40" fmla="*/ 0 w 685"/>
              <a:gd name="T41" fmla="*/ 119311 h 1824"/>
              <a:gd name="T42" fmla="*/ 9437 w 685"/>
              <a:gd name="T43" fmla="*/ 101438 h 1824"/>
              <a:gd name="T44" fmla="*/ 35389 w 685"/>
              <a:gd name="T45" fmla="*/ 85659 h 1824"/>
              <a:gd name="T46" fmla="*/ 87292 w 685"/>
              <a:gd name="T47" fmla="*/ 72617 h 1824"/>
              <a:gd name="T48" fmla="*/ 175763 w 685"/>
              <a:gd name="T49" fmla="*/ 64083 h 1824"/>
              <a:gd name="T50" fmla="*/ 306701 w 685"/>
              <a:gd name="T51" fmla="*/ 60863 h 1824"/>
              <a:gd name="T52" fmla="*/ 326754 w 685"/>
              <a:gd name="T53" fmla="*/ 60863 h 1824"/>
              <a:gd name="T54" fmla="*/ 350346 w 685"/>
              <a:gd name="T55" fmla="*/ 60863 h 1824"/>
              <a:gd name="T56" fmla="*/ 355065 w 685"/>
              <a:gd name="T57" fmla="*/ 59897 h 1824"/>
              <a:gd name="T58" fmla="*/ 358604 w 685"/>
              <a:gd name="T59" fmla="*/ 59253 h 1824"/>
              <a:gd name="T60" fmla="*/ 225307 w 685"/>
              <a:gd name="T61" fmla="*/ 45728 h 1824"/>
              <a:gd name="T62" fmla="*/ 194637 w 685"/>
              <a:gd name="T63" fmla="*/ 25762 h 1824"/>
              <a:gd name="T64" fmla="*/ 257157 w 685"/>
              <a:gd name="T65" fmla="*/ 7729 h 1824"/>
              <a:gd name="T66" fmla="*/ 408148 w 685"/>
              <a:gd name="T67" fmla="*/ 0 h 1824"/>
              <a:gd name="T68" fmla="*/ 561498 w 685"/>
              <a:gd name="T69" fmla="*/ 8373 h 1824"/>
              <a:gd name="T70" fmla="*/ 624018 w 685"/>
              <a:gd name="T71" fmla="*/ 27050 h 1824"/>
              <a:gd name="T72" fmla="*/ 589809 w 685"/>
              <a:gd name="T73" fmla="*/ 47177 h 1824"/>
              <a:gd name="T74" fmla="*/ 451794 w 685"/>
              <a:gd name="T75" fmla="*/ 59253 h 1824"/>
              <a:gd name="T76" fmla="*/ 456512 w 685"/>
              <a:gd name="T77" fmla="*/ 60219 h 1824"/>
              <a:gd name="T78" fmla="*/ 457692 w 685"/>
              <a:gd name="T79" fmla="*/ 60863 h 1824"/>
              <a:gd name="T80" fmla="*/ 457692 w 685"/>
              <a:gd name="T81" fmla="*/ 60863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86" name="Freeform 38"/>
          <p:cNvSpPr>
            <a:spLocks/>
          </p:cNvSpPr>
          <p:nvPr/>
        </p:nvSpPr>
        <p:spPr bwMode="auto">
          <a:xfrm>
            <a:off x="4341813" y="4924425"/>
            <a:ext cx="808037" cy="490538"/>
          </a:xfrm>
          <a:custGeom>
            <a:avLst/>
            <a:gdLst>
              <a:gd name="T0" fmla="*/ 494259 w 685"/>
              <a:gd name="T1" fmla="*/ 101658 h 1824"/>
              <a:gd name="T2" fmla="*/ 563856 w 685"/>
              <a:gd name="T3" fmla="*/ 102195 h 1824"/>
              <a:gd name="T4" fmla="*/ 626376 w 685"/>
              <a:gd name="T5" fmla="*/ 105423 h 1824"/>
              <a:gd name="T6" fmla="*/ 686537 w 685"/>
              <a:gd name="T7" fmla="*/ 113491 h 1824"/>
              <a:gd name="T8" fmla="*/ 753775 w 685"/>
              <a:gd name="T9" fmla="*/ 134737 h 1824"/>
              <a:gd name="T10" fmla="*/ 798600 w 685"/>
              <a:gd name="T11" fmla="*/ 184759 h 1824"/>
              <a:gd name="T12" fmla="*/ 805678 w 685"/>
              <a:gd name="T13" fmla="*/ 244731 h 1824"/>
              <a:gd name="T14" fmla="*/ 771469 w 685"/>
              <a:gd name="T15" fmla="*/ 293946 h 1824"/>
              <a:gd name="T16" fmla="*/ 725464 w 685"/>
              <a:gd name="T17" fmla="*/ 310620 h 1824"/>
              <a:gd name="T18" fmla="*/ 693614 w 685"/>
              <a:gd name="T19" fmla="*/ 315999 h 1824"/>
              <a:gd name="T20" fmla="*/ 657046 w 685"/>
              <a:gd name="T21" fmla="*/ 320033 h 1824"/>
              <a:gd name="T22" fmla="*/ 615760 w 685"/>
              <a:gd name="T23" fmla="*/ 322991 h 1824"/>
              <a:gd name="T24" fmla="*/ 594526 w 685"/>
              <a:gd name="T25" fmla="*/ 490538 h 1824"/>
              <a:gd name="T26" fmla="*/ 209972 w 685"/>
              <a:gd name="T27" fmla="*/ 324067 h 1824"/>
              <a:gd name="T28" fmla="*/ 147452 w 685"/>
              <a:gd name="T29" fmla="*/ 319226 h 1824"/>
              <a:gd name="T30" fmla="*/ 84932 w 685"/>
              <a:gd name="T31" fmla="*/ 311158 h 1824"/>
              <a:gd name="T32" fmla="*/ 38927 w 685"/>
              <a:gd name="T33" fmla="*/ 299863 h 1824"/>
              <a:gd name="T34" fmla="*/ 20053 w 685"/>
              <a:gd name="T35" fmla="*/ 285340 h 1824"/>
              <a:gd name="T36" fmla="*/ 15335 w 685"/>
              <a:gd name="T37" fmla="*/ 259254 h 1824"/>
              <a:gd name="T38" fmla="*/ 7078 w 685"/>
              <a:gd name="T39" fmla="*/ 229940 h 1824"/>
              <a:gd name="T40" fmla="*/ 0 w 685"/>
              <a:gd name="T41" fmla="*/ 199281 h 1824"/>
              <a:gd name="T42" fmla="*/ 9437 w 685"/>
              <a:gd name="T43" fmla="*/ 169429 h 1824"/>
              <a:gd name="T44" fmla="*/ 35388 w 685"/>
              <a:gd name="T45" fmla="*/ 143074 h 1824"/>
              <a:gd name="T46" fmla="*/ 87292 w 685"/>
              <a:gd name="T47" fmla="*/ 121290 h 1824"/>
              <a:gd name="T48" fmla="*/ 175763 w 685"/>
              <a:gd name="T49" fmla="*/ 107036 h 1824"/>
              <a:gd name="T50" fmla="*/ 306700 w 685"/>
              <a:gd name="T51" fmla="*/ 101658 h 1824"/>
              <a:gd name="T52" fmla="*/ 326754 w 685"/>
              <a:gd name="T53" fmla="*/ 101658 h 1824"/>
              <a:gd name="T54" fmla="*/ 350346 w 685"/>
              <a:gd name="T55" fmla="*/ 101658 h 1824"/>
              <a:gd name="T56" fmla="*/ 355064 w 685"/>
              <a:gd name="T57" fmla="*/ 100044 h 1824"/>
              <a:gd name="T58" fmla="*/ 358603 w 685"/>
              <a:gd name="T59" fmla="*/ 98968 h 1824"/>
              <a:gd name="T60" fmla="*/ 225307 w 685"/>
              <a:gd name="T61" fmla="*/ 76378 h 1824"/>
              <a:gd name="T62" fmla="*/ 194637 w 685"/>
              <a:gd name="T63" fmla="*/ 43030 h 1824"/>
              <a:gd name="T64" fmla="*/ 257156 w 685"/>
              <a:gd name="T65" fmla="*/ 12909 h 1824"/>
              <a:gd name="T66" fmla="*/ 408147 w 685"/>
              <a:gd name="T67" fmla="*/ 0 h 1824"/>
              <a:gd name="T68" fmla="*/ 561497 w 685"/>
              <a:gd name="T69" fmla="*/ 13985 h 1824"/>
              <a:gd name="T70" fmla="*/ 624017 w 685"/>
              <a:gd name="T71" fmla="*/ 45181 h 1824"/>
              <a:gd name="T72" fmla="*/ 589808 w 685"/>
              <a:gd name="T73" fmla="*/ 78798 h 1824"/>
              <a:gd name="T74" fmla="*/ 451793 w 685"/>
              <a:gd name="T75" fmla="*/ 98968 h 1824"/>
              <a:gd name="T76" fmla="*/ 456511 w 685"/>
              <a:gd name="T77" fmla="*/ 100582 h 1824"/>
              <a:gd name="T78" fmla="*/ 457691 w 685"/>
              <a:gd name="T79" fmla="*/ 101658 h 1824"/>
              <a:gd name="T80" fmla="*/ 457691 w 685"/>
              <a:gd name="T81" fmla="*/ 101658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87" name="Freeform 39"/>
          <p:cNvSpPr>
            <a:spLocks/>
          </p:cNvSpPr>
          <p:nvPr/>
        </p:nvSpPr>
        <p:spPr bwMode="auto">
          <a:xfrm>
            <a:off x="1906588" y="4981575"/>
            <a:ext cx="806450" cy="433388"/>
          </a:xfrm>
          <a:custGeom>
            <a:avLst/>
            <a:gdLst>
              <a:gd name="T0" fmla="*/ 493288 w 685"/>
              <a:gd name="T1" fmla="*/ 89814 h 1824"/>
              <a:gd name="T2" fmla="*/ 562749 w 685"/>
              <a:gd name="T3" fmla="*/ 90289 h 1824"/>
              <a:gd name="T4" fmla="*/ 625146 w 685"/>
              <a:gd name="T5" fmla="*/ 93140 h 1824"/>
              <a:gd name="T6" fmla="*/ 685188 w 685"/>
              <a:gd name="T7" fmla="*/ 100268 h 1824"/>
              <a:gd name="T8" fmla="*/ 752294 w 685"/>
              <a:gd name="T9" fmla="*/ 119039 h 1824"/>
              <a:gd name="T10" fmla="*/ 797032 w 685"/>
              <a:gd name="T11" fmla="*/ 163233 h 1824"/>
              <a:gd name="T12" fmla="*/ 804095 w 685"/>
              <a:gd name="T13" fmla="*/ 216219 h 1824"/>
              <a:gd name="T14" fmla="*/ 769954 w 685"/>
              <a:gd name="T15" fmla="*/ 259700 h 1824"/>
              <a:gd name="T16" fmla="*/ 724039 w 685"/>
              <a:gd name="T17" fmla="*/ 274432 h 1824"/>
              <a:gd name="T18" fmla="*/ 692252 w 685"/>
              <a:gd name="T19" fmla="*/ 279184 h 1824"/>
              <a:gd name="T20" fmla="*/ 655756 w 685"/>
              <a:gd name="T21" fmla="*/ 282748 h 1824"/>
              <a:gd name="T22" fmla="*/ 614550 w 685"/>
              <a:gd name="T23" fmla="*/ 285361 h 1824"/>
              <a:gd name="T24" fmla="*/ 593359 w 685"/>
              <a:gd name="T25" fmla="*/ 433388 h 1824"/>
              <a:gd name="T26" fmla="*/ 209559 w 685"/>
              <a:gd name="T27" fmla="*/ 286312 h 1824"/>
              <a:gd name="T28" fmla="*/ 147162 w 685"/>
              <a:gd name="T29" fmla="*/ 282035 h 1824"/>
              <a:gd name="T30" fmla="*/ 84766 w 685"/>
              <a:gd name="T31" fmla="*/ 274907 h 1824"/>
              <a:gd name="T32" fmla="*/ 38851 w 685"/>
              <a:gd name="T33" fmla="*/ 264927 h 1824"/>
              <a:gd name="T34" fmla="*/ 20014 w 685"/>
              <a:gd name="T35" fmla="*/ 252097 h 1824"/>
              <a:gd name="T36" fmla="*/ 15305 w 685"/>
              <a:gd name="T37" fmla="*/ 229049 h 1824"/>
              <a:gd name="T38" fmla="*/ 7064 w 685"/>
              <a:gd name="T39" fmla="*/ 203151 h 1824"/>
              <a:gd name="T40" fmla="*/ 0 w 685"/>
              <a:gd name="T41" fmla="*/ 176064 h 1824"/>
              <a:gd name="T42" fmla="*/ 9418 w 685"/>
              <a:gd name="T43" fmla="*/ 149690 h 1824"/>
              <a:gd name="T44" fmla="*/ 35319 w 685"/>
              <a:gd name="T45" fmla="*/ 126405 h 1824"/>
              <a:gd name="T46" fmla="*/ 87120 w 685"/>
              <a:gd name="T47" fmla="*/ 107159 h 1824"/>
              <a:gd name="T48" fmla="*/ 175418 w 685"/>
              <a:gd name="T49" fmla="*/ 94566 h 1824"/>
              <a:gd name="T50" fmla="*/ 306098 w 685"/>
              <a:gd name="T51" fmla="*/ 89814 h 1824"/>
              <a:gd name="T52" fmla="*/ 326112 w 685"/>
              <a:gd name="T53" fmla="*/ 89814 h 1824"/>
              <a:gd name="T54" fmla="*/ 349658 w 685"/>
              <a:gd name="T55" fmla="*/ 89814 h 1824"/>
              <a:gd name="T56" fmla="*/ 354367 w 685"/>
              <a:gd name="T57" fmla="*/ 88388 h 1824"/>
              <a:gd name="T58" fmla="*/ 357899 w 685"/>
              <a:gd name="T59" fmla="*/ 87438 h 1824"/>
              <a:gd name="T60" fmla="*/ 224864 w 685"/>
              <a:gd name="T61" fmla="*/ 67479 h 1824"/>
              <a:gd name="T62" fmla="*/ 194254 w 685"/>
              <a:gd name="T63" fmla="*/ 38016 h 1824"/>
              <a:gd name="T64" fmla="*/ 256651 w 685"/>
              <a:gd name="T65" fmla="*/ 11405 h 1824"/>
              <a:gd name="T66" fmla="*/ 407346 w 685"/>
              <a:gd name="T67" fmla="*/ 0 h 1824"/>
              <a:gd name="T68" fmla="*/ 560394 w 685"/>
              <a:gd name="T69" fmla="*/ 12355 h 1824"/>
              <a:gd name="T70" fmla="*/ 622791 w 685"/>
              <a:gd name="T71" fmla="*/ 39917 h 1824"/>
              <a:gd name="T72" fmla="*/ 588650 w 685"/>
              <a:gd name="T73" fmla="*/ 69618 h 1824"/>
              <a:gd name="T74" fmla="*/ 450906 w 685"/>
              <a:gd name="T75" fmla="*/ 87438 h 1824"/>
              <a:gd name="T76" fmla="*/ 455615 w 685"/>
              <a:gd name="T77" fmla="*/ 88864 h 1824"/>
              <a:gd name="T78" fmla="*/ 456792 w 685"/>
              <a:gd name="T79" fmla="*/ 89814 h 1824"/>
              <a:gd name="T80" fmla="*/ 456792 w 685"/>
              <a:gd name="T81" fmla="*/ 89814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88" name="Freeform 40"/>
          <p:cNvSpPr>
            <a:spLocks/>
          </p:cNvSpPr>
          <p:nvPr/>
        </p:nvSpPr>
        <p:spPr bwMode="auto">
          <a:xfrm>
            <a:off x="3151188" y="4981575"/>
            <a:ext cx="808037" cy="433388"/>
          </a:xfrm>
          <a:custGeom>
            <a:avLst/>
            <a:gdLst>
              <a:gd name="T0" fmla="*/ 494259 w 685"/>
              <a:gd name="T1" fmla="*/ 89814 h 1824"/>
              <a:gd name="T2" fmla="*/ 563856 w 685"/>
              <a:gd name="T3" fmla="*/ 90289 h 1824"/>
              <a:gd name="T4" fmla="*/ 626376 w 685"/>
              <a:gd name="T5" fmla="*/ 93140 h 1824"/>
              <a:gd name="T6" fmla="*/ 686537 w 685"/>
              <a:gd name="T7" fmla="*/ 100268 h 1824"/>
              <a:gd name="T8" fmla="*/ 753775 w 685"/>
              <a:gd name="T9" fmla="*/ 119039 h 1824"/>
              <a:gd name="T10" fmla="*/ 798600 w 685"/>
              <a:gd name="T11" fmla="*/ 163233 h 1824"/>
              <a:gd name="T12" fmla="*/ 805678 w 685"/>
              <a:gd name="T13" fmla="*/ 216219 h 1824"/>
              <a:gd name="T14" fmla="*/ 771469 w 685"/>
              <a:gd name="T15" fmla="*/ 259700 h 1824"/>
              <a:gd name="T16" fmla="*/ 725464 w 685"/>
              <a:gd name="T17" fmla="*/ 274432 h 1824"/>
              <a:gd name="T18" fmla="*/ 693614 w 685"/>
              <a:gd name="T19" fmla="*/ 279184 h 1824"/>
              <a:gd name="T20" fmla="*/ 657046 w 685"/>
              <a:gd name="T21" fmla="*/ 282748 h 1824"/>
              <a:gd name="T22" fmla="*/ 615760 w 685"/>
              <a:gd name="T23" fmla="*/ 285361 h 1824"/>
              <a:gd name="T24" fmla="*/ 594526 w 685"/>
              <a:gd name="T25" fmla="*/ 433388 h 1824"/>
              <a:gd name="T26" fmla="*/ 209972 w 685"/>
              <a:gd name="T27" fmla="*/ 286312 h 1824"/>
              <a:gd name="T28" fmla="*/ 147452 w 685"/>
              <a:gd name="T29" fmla="*/ 282035 h 1824"/>
              <a:gd name="T30" fmla="*/ 84932 w 685"/>
              <a:gd name="T31" fmla="*/ 274907 h 1824"/>
              <a:gd name="T32" fmla="*/ 38927 w 685"/>
              <a:gd name="T33" fmla="*/ 264927 h 1824"/>
              <a:gd name="T34" fmla="*/ 20053 w 685"/>
              <a:gd name="T35" fmla="*/ 252097 h 1824"/>
              <a:gd name="T36" fmla="*/ 15335 w 685"/>
              <a:gd name="T37" fmla="*/ 229049 h 1824"/>
              <a:gd name="T38" fmla="*/ 7078 w 685"/>
              <a:gd name="T39" fmla="*/ 203151 h 1824"/>
              <a:gd name="T40" fmla="*/ 0 w 685"/>
              <a:gd name="T41" fmla="*/ 176064 h 1824"/>
              <a:gd name="T42" fmla="*/ 9437 w 685"/>
              <a:gd name="T43" fmla="*/ 149690 h 1824"/>
              <a:gd name="T44" fmla="*/ 35388 w 685"/>
              <a:gd name="T45" fmla="*/ 126405 h 1824"/>
              <a:gd name="T46" fmla="*/ 87292 w 685"/>
              <a:gd name="T47" fmla="*/ 107159 h 1824"/>
              <a:gd name="T48" fmla="*/ 175763 w 685"/>
              <a:gd name="T49" fmla="*/ 94566 h 1824"/>
              <a:gd name="T50" fmla="*/ 306700 w 685"/>
              <a:gd name="T51" fmla="*/ 89814 h 1824"/>
              <a:gd name="T52" fmla="*/ 326754 w 685"/>
              <a:gd name="T53" fmla="*/ 89814 h 1824"/>
              <a:gd name="T54" fmla="*/ 350346 w 685"/>
              <a:gd name="T55" fmla="*/ 89814 h 1824"/>
              <a:gd name="T56" fmla="*/ 355064 w 685"/>
              <a:gd name="T57" fmla="*/ 88388 h 1824"/>
              <a:gd name="T58" fmla="*/ 358603 w 685"/>
              <a:gd name="T59" fmla="*/ 87438 h 1824"/>
              <a:gd name="T60" fmla="*/ 225307 w 685"/>
              <a:gd name="T61" fmla="*/ 67479 h 1824"/>
              <a:gd name="T62" fmla="*/ 194637 w 685"/>
              <a:gd name="T63" fmla="*/ 38016 h 1824"/>
              <a:gd name="T64" fmla="*/ 257156 w 685"/>
              <a:gd name="T65" fmla="*/ 11405 h 1824"/>
              <a:gd name="T66" fmla="*/ 408147 w 685"/>
              <a:gd name="T67" fmla="*/ 0 h 1824"/>
              <a:gd name="T68" fmla="*/ 561497 w 685"/>
              <a:gd name="T69" fmla="*/ 12355 h 1824"/>
              <a:gd name="T70" fmla="*/ 624017 w 685"/>
              <a:gd name="T71" fmla="*/ 39917 h 1824"/>
              <a:gd name="T72" fmla="*/ 589808 w 685"/>
              <a:gd name="T73" fmla="*/ 69618 h 1824"/>
              <a:gd name="T74" fmla="*/ 451793 w 685"/>
              <a:gd name="T75" fmla="*/ 87438 h 1824"/>
              <a:gd name="T76" fmla="*/ 456511 w 685"/>
              <a:gd name="T77" fmla="*/ 88864 h 1824"/>
              <a:gd name="T78" fmla="*/ 457691 w 685"/>
              <a:gd name="T79" fmla="*/ 89814 h 1824"/>
              <a:gd name="T80" fmla="*/ 457691 w 685"/>
              <a:gd name="T81" fmla="*/ 89814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89" name="Freeform 41"/>
          <p:cNvSpPr>
            <a:spLocks/>
          </p:cNvSpPr>
          <p:nvPr/>
        </p:nvSpPr>
        <p:spPr bwMode="auto">
          <a:xfrm>
            <a:off x="5715000" y="5029200"/>
            <a:ext cx="619125" cy="381000"/>
          </a:xfrm>
          <a:custGeom>
            <a:avLst/>
            <a:gdLst>
              <a:gd name="T0" fmla="*/ 378706 w 685"/>
              <a:gd name="T1" fmla="*/ 78957 h 1824"/>
              <a:gd name="T2" fmla="*/ 432032 w 685"/>
              <a:gd name="T3" fmla="*/ 79375 h 1824"/>
              <a:gd name="T4" fmla="*/ 479935 w 685"/>
              <a:gd name="T5" fmla="*/ 81882 h 1824"/>
              <a:gd name="T6" fmla="*/ 526030 w 685"/>
              <a:gd name="T7" fmla="*/ 88148 h 1824"/>
              <a:gd name="T8" fmla="*/ 577549 w 685"/>
              <a:gd name="T9" fmla="*/ 104650 h 1824"/>
              <a:gd name="T10" fmla="*/ 611894 w 685"/>
              <a:gd name="T11" fmla="*/ 143502 h 1824"/>
              <a:gd name="T12" fmla="*/ 617317 w 685"/>
              <a:gd name="T13" fmla="*/ 190082 h 1824"/>
              <a:gd name="T14" fmla="*/ 591106 w 685"/>
              <a:gd name="T15" fmla="*/ 228308 h 1824"/>
              <a:gd name="T16" fmla="*/ 555857 w 685"/>
              <a:gd name="T17" fmla="*/ 241258 h 1824"/>
              <a:gd name="T18" fmla="*/ 531453 w 685"/>
              <a:gd name="T19" fmla="*/ 245436 h 1824"/>
              <a:gd name="T20" fmla="*/ 503434 w 685"/>
              <a:gd name="T21" fmla="*/ 248569 h 1824"/>
              <a:gd name="T22" fmla="*/ 471800 w 685"/>
              <a:gd name="T23" fmla="*/ 250867 h 1824"/>
              <a:gd name="T24" fmla="*/ 455531 w 685"/>
              <a:gd name="T25" fmla="*/ 381000 h 1824"/>
              <a:gd name="T26" fmla="*/ 160882 w 685"/>
              <a:gd name="T27" fmla="*/ 251702 h 1824"/>
              <a:gd name="T28" fmla="*/ 112979 w 685"/>
              <a:gd name="T29" fmla="*/ 247942 h 1824"/>
              <a:gd name="T30" fmla="*/ 65076 w 685"/>
              <a:gd name="T31" fmla="*/ 241676 h 1824"/>
              <a:gd name="T32" fmla="*/ 29826 w 685"/>
              <a:gd name="T33" fmla="*/ 232903 h 1824"/>
              <a:gd name="T34" fmla="*/ 15365 w 685"/>
              <a:gd name="T35" fmla="*/ 221623 h 1824"/>
              <a:gd name="T36" fmla="*/ 11750 w 685"/>
              <a:gd name="T37" fmla="*/ 201362 h 1824"/>
              <a:gd name="T38" fmla="*/ 5423 w 685"/>
              <a:gd name="T39" fmla="*/ 178594 h 1824"/>
              <a:gd name="T40" fmla="*/ 0 w 685"/>
              <a:gd name="T41" fmla="*/ 154781 h 1824"/>
              <a:gd name="T42" fmla="*/ 7231 w 685"/>
              <a:gd name="T43" fmla="*/ 131595 h 1824"/>
              <a:gd name="T44" fmla="*/ 27115 w 685"/>
              <a:gd name="T45" fmla="*/ 111125 h 1824"/>
              <a:gd name="T46" fmla="*/ 66884 w 685"/>
              <a:gd name="T47" fmla="*/ 94206 h 1824"/>
              <a:gd name="T48" fmla="*/ 134671 w 685"/>
              <a:gd name="T49" fmla="*/ 83135 h 1824"/>
              <a:gd name="T50" fmla="*/ 234996 w 685"/>
              <a:gd name="T51" fmla="*/ 78957 h 1824"/>
              <a:gd name="T52" fmla="*/ 250361 w 685"/>
              <a:gd name="T53" fmla="*/ 78957 h 1824"/>
              <a:gd name="T54" fmla="*/ 268438 w 685"/>
              <a:gd name="T55" fmla="*/ 78957 h 1824"/>
              <a:gd name="T56" fmla="*/ 272053 w 685"/>
              <a:gd name="T57" fmla="*/ 77704 h 1824"/>
              <a:gd name="T58" fmla="*/ 274765 w 685"/>
              <a:gd name="T59" fmla="*/ 76868 h 1824"/>
              <a:gd name="T60" fmla="*/ 172632 w 685"/>
              <a:gd name="T61" fmla="*/ 59322 h 1824"/>
              <a:gd name="T62" fmla="*/ 149132 w 685"/>
              <a:gd name="T63" fmla="*/ 33421 h 1824"/>
              <a:gd name="T64" fmla="*/ 197035 w 685"/>
              <a:gd name="T65" fmla="*/ 10026 h 1824"/>
              <a:gd name="T66" fmla="*/ 312726 w 685"/>
              <a:gd name="T67" fmla="*/ 0 h 1824"/>
              <a:gd name="T68" fmla="*/ 430224 w 685"/>
              <a:gd name="T69" fmla="*/ 10862 h 1824"/>
              <a:gd name="T70" fmla="*/ 478127 w 685"/>
              <a:gd name="T71" fmla="*/ 35092 h 1824"/>
              <a:gd name="T72" fmla="*/ 451916 w 685"/>
              <a:gd name="T73" fmla="*/ 61202 h 1824"/>
              <a:gd name="T74" fmla="*/ 346168 w 685"/>
              <a:gd name="T75" fmla="*/ 76868 h 1824"/>
              <a:gd name="T76" fmla="*/ 349783 w 685"/>
              <a:gd name="T77" fmla="*/ 78122 h 1824"/>
              <a:gd name="T78" fmla="*/ 350687 w 685"/>
              <a:gd name="T79" fmla="*/ 78957 h 1824"/>
              <a:gd name="T80" fmla="*/ 350687 w 685"/>
              <a:gd name="T81" fmla="*/ 78957 h 18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85" h="1824">
                <a:moveTo>
                  <a:pt x="388" y="378"/>
                </a:moveTo>
                <a:lnTo>
                  <a:pt x="419" y="378"/>
                </a:lnTo>
                <a:lnTo>
                  <a:pt x="451" y="378"/>
                </a:lnTo>
                <a:lnTo>
                  <a:pt x="478" y="380"/>
                </a:lnTo>
                <a:lnTo>
                  <a:pt x="505" y="383"/>
                </a:lnTo>
                <a:lnTo>
                  <a:pt x="531" y="392"/>
                </a:lnTo>
                <a:lnTo>
                  <a:pt x="557" y="403"/>
                </a:lnTo>
                <a:lnTo>
                  <a:pt x="582" y="422"/>
                </a:lnTo>
                <a:lnTo>
                  <a:pt x="608" y="446"/>
                </a:lnTo>
                <a:lnTo>
                  <a:pt x="639" y="501"/>
                </a:lnTo>
                <a:lnTo>
                  <a:pt x="663" y="584"/>
                </a:lnTo>
                <a:lnTo>
                  <a:pt x="677" y="687"/>
                </a:lnTo>
                <a:lnTo>
                  <a:pt x="685" y="798"/>
                </a:lnTo>
                <a:lnTo>
                  <a:pt x="683" y="910"/>
                </a:lnTo>
                <a:lnTo>
                  <a:pt x="674" y="1011"/>
                </a:lnTo>
                <a:lnTo>
                  <a:pt x="654" y="1093"/>
                </a:lnTo>
                <a:lnTo>
                  <a:pt x="626" y="1144"/>
                </a:lnTo>
                <a:lnTo>
                  <a:pt x="615" y="1155"/>
                </a:lnTo>
                <a:lnTo>
                  <a:pt x="602" y="1166"/>
                </a:lnTo>
                <a:lnTo>
                  <a:pt x="588" y="1175"/>
                </a:lnTo>
                <a:lnTo>
                  <a:pt x="573" y="1183"/>
                </a:lnTo>
                <a:lnTo>
                  <a:pt x="557" y="1190"/>
                </a:lnTo>
                <a:lnTo>
                  <a:pt x="540" y="1196"/>
                </a:lnTo>
                <a:lnTo>
                  <a:pt x="522" y="1201"/>
                </a:lnTo>
                <a:lnTo>
                  <a:pt x="504" y="1205"/>
                </a:lnTo>
                <a:lnTo>
                  <a:pt x="504" y="1824"/>
                </a:lnTo>
                <a:lnTo>
                  <a:pt x="178" y="1824"/>
                </a:lnTo>
                <a:lnTo>
                  <a:pt x="178" y="1205"/>
                </a:lnTo>
                <a:lnTo>
                  <a:pt x="152" y="1198"/>
                </a:lnTo>
                <a:lnTo>
                  <a:pt x="125" y="1187"/>
                </a:lnTo>
                <a:lnTo>
                  <a:pt x="97" y="1174"/>
                </a:lnTo>
                <a:lnTo>
                  <a:pt x="72" y="1157"/>
                </a:lnTo>
                <a:lnTo>
                  <a:pt x="50" y="1137"/>
                </a:lnTo>
                <a:lnTo>
                  <a:pt x="33" y="1115"/>
                </a:lnTo>
                <a:lnTo>
                  <a:pt x="21" y="1089"/>
                </a:lnTo>
                <a:lnTo>
                  <a:pt x="17" y="1061"/>
                </a:lnTo>
                <a:lnTo>
                  <a:pt x="15" y="1015"/>
                </a:lnTo>
                <a:lnTo>
                  <a:pt x="13" y="964"/>
                </a:lnTo>
                <a:lnTo>
                  <a:pt x="10" y="910"/>
                </a:lnTo>
                <a:lnTo>
                  <a:pt x="6" y="855"/>
                </a:lnTo>
                <a:lnTo>
                  <a:pt x="2" y="798"/>
                </a:lnTo>
                <a:lnTo>
                  <a:pt x="0" y="741"/>
                </a:lnTo>
                <a:lnTo>
                  <a:pt x="2" y="685"/>
                </a:lnTo>
                <a:lnTo>
                  <a:pt x="8" y="630"/>
                </a:lnTo>
                <a:lnTo>
                  <a:pt x="15" y="580"/>
                </a:lnTo>
                <a:lnTo>
                  <a:pt x="30" y="532"/>
                </a:lnTo>
                <a:lnTo>
                  <a:pt x="48" y="488"/>
                </a:lnTo>
                <a:lnTo>
                  <a:pt x="74" y="451"/>
                </a:lnTo>
                <a:lnTo>
                  <a:pt x="107" y="420"/>
                </a:lnTo>
                <a:lnTo>
                  <a:pt x="149" y="398"/>
                </a:lnTo>
                <a:lnTo>
                  <a:pt x="200" y="383"/>
                </a:lnTo>
                <a:lnTo>
                  <a:pt x="260" y="378"/>
                </a:lnTo>
                <a:lnTo>
                  <a:pt x="269" y="378"/>
                </a:lnTo>
                <a:lnTo>
                  <a:pt x="277" y="378"/>
                </a:lnTo>
                <a:lnTo>
                  <a:pt x="286" y="378"/>
                </a:lnTo>
                <a:lnTo>
                  <a:pt x="297" y="378"/>
                </a:lnTo>
                <a:lnTo>
                  <a:pt x="297" y="376"/>
                </a:lnTo>
                <a:lnTo>
                  <a:pt x="301" y="372"/>
                </a:lnTo>
                <a:lnTo>
                  <a:pt x="302" y="370"/>
                </a:lnTo>
                <a:lnTo>
                  <a:pt x="304" y="368"/>
                </a:lnTo>
                <a:lnTo>
                  <a:pt x="236" y="335"/>
                </a:lnTo>
                <a:lnTo>
                  <a:pt x="191" y="284"/>
                </a:lnTo>
                <a:lnTo>
                  <a:pt x="169" y="225"/>
                </a:lnTo>
                <a:lnTo>
                  <a:pt x="165" y="160"/>
                </a:lnTo>
                <a:lnTo>
                  <a:pt x="183" y="99"/>
                </a:lnTo>
                <a:lnTo>
                  <a:pt x="218" y="48"/>
                </a:lnTo>
                <a:lnTo>
                  <a:pt x="273" y="13"/>
                </a:lnTo>
                <a:lnTo>
                  <a:pt x="346" y="0"/>
                </a:lnTo>
                <a:lnTo>
                  <a:pt x="419" y="15"/>
                </a:lnTo>
                <a:lnTo>
                  <a:pt x="476" y="52"/>
                </a:lnTo>
                <a:lnTo>
                  <a:pt x="513" y="105"/>
                </a:lnTo>
                <a:lnTo>
                  <a:pt x="529" y="168"/>
                </a:lnTo>
                <a:lnTo>
                  <a:pt x="524" y="232"/>
                </a:lnTo>
                <a:lnTo>
                  <a:pt x="500" y="293"/>
                </a:lnTo>
                <a:lnTo>
                  <a:pt x="452" y="341"/>
                </a:lnTo>
                <a:lnTo>
                  <a:pt x="383" y="368"/>
                </a:lnTo>
                <a:lnTo>
                  <a:pt x="385" y="370"/>
                </a:lnTo>
                <a:lnTo>
                  <a:pt x="387" y="374"/>
                </a:lnTo>
                <a:lnTo>
                  <a:pt x="388" y="376"/>
                </a:lnTo>
                <a:lnTo>
                  <a:pt x="388" y="378"/>
                </a:lnTo>
                <a:close/>
              </a:path>
            </a:pathLst>
          </a:cu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5243513" y="6548438"/>
            <a:ext cx="32174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GB" sz="1400" b="1" dirty="0">
                <a:solidFill>
                  <a:prstClr val="black"/>
                </a:solidFill>
                <a:latin typeface="Arial" charset="0"/>
              </a:rPr>
              <a:t>Source: WHO, World Health Report 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0" y="0"/>
            <a:ext cx="539750" cy="7107238"/>
            <a:chOff x="0" y="0"/>
            <a:chExt cx="340" cy="4477"/>
          </a:xfrm>
        </p:grpSpPr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0" y="0"/>
              <a:ext cx="340" cy="4477"/>
              <a:chOff x="0" y="0"/>
              <a:chExt cx="340" cy="4477"/>
            </a:xfrm>
          </p:grpSpPr>
          <p:pic>
            <p:nvPicPr>
              <p:cNvPr id="27694" name="Picture 45" descr="picture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40" cy="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695" name="Text Box 46"/>
              <p:cNvSpPr txBox="1">
                <a:spLocks noChangeAspect="1" noChangeArrowheads="1"/>
              </p:cNvSpPr>
              <p:nvPr/>
            </p:nvSpPr>
            <p:spPr bwMode="auto">
              <a:xfrm rot="10800000">
                <a:off x="19" y="6"/>
                <a:ext cx="289" cy="44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Garamond" pitchFamily="18" charset="0"/>
                  </a:defRPr>
                </a:lvl9pPr>
              </a:lstStyle>
              <a:p>
                <a:pPr algn="ctr">
                  <a:spcBef>
                    <a:spcPct val="10000"/>
                  </a:spcBef>
                </a:pPr>
                <a:r>
                  <a:rPr lang="en-US" b="1">
                    <a:solidFill>
                      <a:prstClr val="black"/>
                    </a:solidFill>
                    <a:latin typeface="Arial" charset="0"/>
                  </a:rPr>
                  <a:t>COAG 18th Session – 9-10 Feb 2004</a:t>
                </a:r>
              </a:p>
            </p:txBody>
          </p:sp>
        </p:grpSp>
        <p:pic>
          <p:nvPicPr>
            <p:cNvPr id="27693" name="Picture 4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980"/>
              <a:ext cx="340" cy="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918608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4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"/>
                                        <p:tgtEl>
                                          <p:spTgt spid="114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"/>
                                        <p:tgtEl>
                                          <p:spTgt spid="114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"/>
                                        <p:tgtEl>
                                          <p:spTgt spid="114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200"/>
                                        <p:tgtEl>
                                          <p:spTgt spid="114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"/>
                                        <p:tgtEl>
                                          <p:spTgt spid="114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7" grpId="0" animBg="1"/>
      <p:bldP spid="114699" grpId="0" animBg="1"/>
      <p:bldP spid="114700" grpId="0" animBg="1"/>
      <p:bldP spid="114701" grpId="0" animBg="1"/>
      <p:bldP spid="114702" grpId="0" animBg="1"/>
      <p:bldP spid="114716" grpId="0" animBg="1"/>
      <p:bldP spid="114717" grpId="0" animBg="1"/>
      <p:bldP spid="114718" grpId="0" animBg="1"/>
      <p:bldP spid="114719" grpId="0" animBg="1"/>
      <p:bldP spid="114720" grpId="0" animBg="1"/>
      <p:bldP spid="114721" grpId="0" animBg="1"/>
      <p:bldP spid="114722" grpId="0" animBg="1"/>
      <p:bldP spid="114723" grpId="0" animBg="1"/>
      <p:bldP spid="1147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свом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извештају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статусу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незаразних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глобалном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(W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ХО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истиче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су хроничне незаразне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биле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одговорне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укупно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56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смртних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исхода, односно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свету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 тога:</a:t>
            </a:r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кардиоваскуларне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17,5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46,2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смртних исхода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малигне болести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8,2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21,7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%, </a:t>
            </a:r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хроничне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респираторне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10,7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дијабетес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милион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01776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49428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600" dirty="0" smtClean="0"/>
              <a:t/>
            </a:r>
            <a:br>
              <a:rPr lang="x-none" sz="3600" dirty="0" smtClean="0"/>
            </a:b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World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map showing the global distribution of CVD mortality rates in males 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(age standardized,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per 100 000)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85570"/>
            <a:ext cx="8763000" cy="532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353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2700" dirty="0"/>
              <a:t/>
            </a:r>
            <a:br>
              <a:rPr lang="x-none" sz="2700" dirty="0"/>
            </a:b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World map showing the global distribution of CVD mortality rates in </a:t>
            </a:r>
            <a:r>
              <a:rPr lang="x-none" sz="2200" dirty="0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males (age standardized,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per 100 000)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39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98675"/>
            <a:ext cx="7315200" cy="454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961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7463" y="6550025"/>
            <a:ext cx="5580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b="1">
                <a:cs typeface="Arial" pitchFamily="34" charset="0"/>
              </a:rPr>
              <a:t>Data Source: Jemal, A. et al., CA CANCER J CLIN 2011;61:69–90 </a:t>
            </a:r>
          </a:p>
        </p:txBody>
      </p:sp>
      <p:sp>
        <p:nvSpPr>
          <p:cNvPr id="18435" name="Rectangle 2"/>
          <p:cNvSpPr txBox="1">
            <a:spLocks noChangeArrowheads="1"/>
          </p:cNvSpPr>
          <p:nvPr/>
        </p:nvSpPr>
        <p:spPr bwMode="auto">
          <a:xfrm>
            <a:off x="14288" y="1004888"/>
            <a:ext cx="912653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008080"/>
                </a:solidFill>
                <a:cs typeface="Arial" pitchFamily="34" charset="0"/>
              </a:rPr>
              <a:t>The Worldwide Burden of Cancer in Men</a:t>
            </a:r>
          </a:p>
          <a:p>
            <a:pPr algn="ctr" eaLnBrk="1" hangingPunct="1"/>
            <a:r>
              <a:rPr lang="en-US" sz="1400" b="1">
                <a:solidFill>
                  <a:srgbClr val="008080"/>
                </a:solidFill>
                <a:cs typeface="Arial" pitchFamily="34" charset="0"/>
              </a:rPr>
              <a:t>(Top 10 Cancer Sites)</a:t>
            </a:r>
          </a:p>
        </p:txBody>
      </p:sp>
      <p:graphicFrame>
        <p:nvGraphicFramePr>
          <p:cNvPr id="18436" name="Chart 10"/>
          <p:cNvGraphicFramePr>
            <a:graphicFrameLocks/>
          </p:cNvGraphicFramePr>
          <p:nvPr/>
        </p:nvGraphicFramePr>
        <p:xfrm>
          <a:off x="33338" y="1689100"/>
          <a:ext cx="5126037" cy="3902075"/>
        </p:xfrm>
        <a:graphic>
          <a:graphicData uri="http://schemas.openxmlformats.org/presentationml/2006/ole">
            <p:oleObj spid="_x0000_s74754" r:id="rId4" imgW="5126312" imgH="3901118" progId="Excel.Sheet.8">
              <p:embed/>
            </p:oleObj>
          </a:graphicData>
        </a:graphic>
      </p:graphicFrame>
      <p:graphicFrame>
        <p:nvGraphicFramePr>
          <p:cNvPr id="18437" name="Chart 11"/>
          <p:cNvGraphicFramePr>
            <a:graphicFrameLocks/>
          </p:cNvGraphicFramePr>
          <p:nvPr/>
        </p:nvGraphicFramePr>
        <p:xfrm>
          <a:off x="4446588" y="1557338"/>
          <a:ext cx="4551362" cy="4306887"/>
        </p:xfrm>
        <a:graphic>
          <a:graphicData uri="http://schemas.openxmlformats.org/presentationml/2006/ole">
            <p:oleObj spid="_x0000_s74755" r:id="rId5" imgW="4547240" imgH="4309516" progId="Excel.Sheet.8">
              <p:embed/>
            </p:oleObj>
          </a:graphicData>
        </a:graphic>
      </p:graphicFrame>
      <p:sp>
        <p:nvSpPr>
          <p:cNvPr id="18438" name="TextBox 12"/>
          <p:cNvSpPr txBox="1">
            <a:spLocks noChangeArrowheads="1"/>
          </p:cNvSpPr>
          <p:nvPr/>
        </p:nvSpPr>
        <p:spPr bwMode="auto">
          <a:xfrm>
            <a:off x="2289175" y="4537075"/>
            <a:ext cx="1885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solidFill>
                  <a:srgbClr val="008080"/>
                </a:solidFill>
                <a:cs typeface="Arial" pitchFamily="34" charset="0"/>
              </a:rPr>
              <a:t>Total: 6,629,100</a:t>
            </a:r>
          </a:p>
        </p:txBody>
      </p:sp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7081838" y="4533900"/>
            <a:ext cx="1887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solidFill>
                  <a:srgbClr val="008080"/>
                </a:solidFill>
                <a:cs typeface="Arial" pitchFamily="34" charset="0"/>
              </a:rPr>
              <a:t>Total: 4,225,700</a:t>
            </a:r>
          </a:p>
        </p:txBody>
      </p:sp>
    </p:spTree>
    <p:extLst>
      <p:ext uri="{BB962C8B-B14F-4D97-AF65-F5344CB8AC3E}">
        <p14:creationId xmlns:p14="http://schemas.microsoft.com/office/powerpoint/2010/main" xmlns="" val="41491338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свог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настанка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животне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форме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читава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флора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фауна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наше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планете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оптерећене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болестима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Историја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човечанства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саставног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целине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>
                <a:latin typeface="Times New Roman" pitchFamily="18" charset="0"/>
                <a:cs typeface="Times New Roman" pitchFamily="18" charset="0"/>
              </a:rPr>
              <a:t/>
            </a:r>
            <a:br>
              <a:rPr lang="vi-VN">
                <a:latin typeface="Times New Roman" pitchFamily="18" charset="0"/>
                <a:cs typeface="Times New Roman" pitchFamily="18" charset="0"/>
              </a:rPr>
            </a:br>
            <a:r>
              <a:rPr lang="x-none" smtClean="0">
                <a:latin typeface="Times New Roman" pitchFamily="18" charset="0"/>
                <a:cs typeface="Times New Roman" pitchFamily="18" charset="0"/>
              </a:rPr>
              <a:t>доказ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борбе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искуства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нас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учи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човек</a:t>
            </a:r>
            <a:r>
              <a:rPr lang="vi-VN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никада</a:t>
            </a:r>
            <a:r>
              <a:rPr lang="vi-VN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vi-VN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vi-VN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ослобођен</a:t>
            </a:r>
            <a:r>
              <a:rPr lang="vi-VN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од болести</a:t>
            </a:r>
            <a:r>
              <a:rPr lang="vi-VN" u="sng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vi-VN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нестају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модификују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нове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стално јављају</a:t>
            </a:r>
            <a:r>
              <a:rPr lang="vi-VN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Кроз развој човечанства мењали су се услови живота и рада, друштвено-економски односи, материјално стање, култура и васпитање у вези са здрављем, заједно са низом других фактора који су довели до тога да </a:t>
            </a: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у сваком развојном периоду друштва имамо различите групе болести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976313"/>
            <a:ext cx="9175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008080"/>
                </a:solidFill>
                <a:cs typeface="Arial" pitchFamily="34" charset="0"/>
              </a:rPr>
              <a:t>Most Common Cancer Site in Males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38" r="11478" b="16978"/>
          <a:stretch>
            <a:fillRect/>
          </a:stretch>
        </p:blipFill>
        <p:spPr bwMode="auto">
          <a:xfrm>
            <a:off x="1482725" y="1381125"/>
            <a:ext cx="6099175" cy="382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638" t="81207" r="14366"/>
          <a:stretch>
            <a:fillRect/>
          </a:stretch>
        </p:blipFill>
        <p:spPr bwMode="auto">
          <a:xfrm>
            <a:off x="1471613" y="5145088"/>
            <a:ext cx="544988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76200" y="1404938"/>
            <a:ext cx="736600" cy="355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482725" y="5205413"/>
            <a:ext cx="1235075" cy="869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  <p:pic>
        <p:nvPicPr>
          <p:cNvPr id="1946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638" t="80701" r="44205" b="14682"/>
          <a:stretch>
            <a:fillRect/>
          </a:stretch>
        </p:blipFill>
        <p:spPr bwMode="auto">
          <a:xfrm>
            <a:off x="1468438" y="5667375"/>
            <a:ext cx="1666875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4014788" y="4743450"/>
            <a:ext cx="3933825" cy="485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  <p:sp>
        <p:nvSpPr>
          <p:cNvPr id="19465" name="Rectangle 7"/>
          <p:cNvSpPr>
            <a:spLocks noChangeArrowheads="1"/>
          </p:cNvSpPr>
          <p:nvPr/>
        </p:nvSpPr>
        <p:spPr bwMode="auto">
          <a:xfrm>
            <a:off x="6532563" y="4891088"/>
            <a:ext cx="736600" cy="355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  <p:sp>
        <p:nvSpPr>
          <p:cNvPr id="19466" name="TextBox 11"/>
          <p:cNvSpPr txBox="1">
            <a:spLocks noChangeArrowheads="1"/>
          </p:cNvSpPr>
          <p:nvPr/>
        </p:nvSpPr>
        <p:spPr bwMode="auto">
          <a:xfrm>
            <a:off x="0" y="6581775"/>
            <a:ext cx="17411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 dirty="0"/>
              <a:t>Source: GLOBOCAN </a:t>
            </a:r>
          </a:p>
        </p:txBody>
      </p:sp>
      <p:sp>
        <p:nvSpPr>
          <p:cNvPr id="19467" name="Rectangle 9"/>
          <p:cNvSpPr>
            <a:spLocks noChangeArrowheads="1"/>
          </p:cNvSpPr>
          <p:nvPr/>
        </p:nvSpPr>
        <p:spPr bwMode="auto">
          <a:xfrm>
            <a:off x="4167188" y="4895850"/>
            <a:ext cx="3933825" cy="350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  <p:sp>
        <p:nvSpPr>
          <p:cNvPr id="19468" name="Rectangle 6"/>
          <p:cNvSpPr>
            <a:spLocks noChangeArrowheads="1"/>
          </p:cNvSpPr>
          <p:nvPr/>
        </p:nvSpPr>
        <p:spPr bwMode="auto">
          <a:xfrm>
            <a:off x="812800" y="1525588"/>
            <a:ext cx="1235075" cy="1920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16422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17463" y="6550025"/>
            <a:ext cx="5580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b="1">
                <a:cs typeface="Arial" pitchFamily="34" charset="0"/>
              </a:rPr>
              <a:t>Data Source: Jemal, A. et al., CA CANCER J CLIN 2011;61:69–90 </a:t>
            </a:r>
          </a:p>
        </p:txBody>
      </p:sp>
      <p:sp>
        <p:nvSpPr>
          <p:cNvPr id="20483" name="Rectangle 2"/>
          <p:cNvSpPr txBox="1">
            <a:spLocks noChangeArrowheads="1"/>
          </p:cNvSpPr>
          <p:nvPr/>
        </p:nvSpPr>
        <p:spPr bwMode="auto">
          <a:xfrm>
            <a:off x="0" y="998538"/>
            <a:ext cx="91265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008080"/>
                </a:solidFill>
                <a:cs typeface="Arial" pitchFamily="34" charset="0"/>
              </a:rPr>
              <a:t>The Worldwide Burden of Cancer in Women</a:t>
            </a:r>
          </a:p>
          <a:p>
            <a:pPr algn="ctr" eaLnBrk="1" hangingPunct="1"/>
            <a:r>
              <a:rPr lang="en-US" sz="1600" b="1">
                <a:solidFill>
                  <a:srgbClr val="008080"/>
                </a:solidFill>
                <a:cs typeface="Arial" pitchFamily="34" charset="0"/>
              </a:rPr>
              <a:t>(Top 10 Cancer Sites)</a:t>
            </a:r>
          </a:p>
        </p:txBody>
      </p:sp>
      <p:graphicFrame>
        <p:nvGraphicFramePr>
          <p:cNvPr id="20484" name="Chart 13"/>
          <p:cNvGraphicFramePr>
            <a:graphicFrameLocks/>
          </p:cNvGraphicFramePr>
          <p:nvPr/>
        </p:nvGraphicFramePr>
        <p:xfrm>
          <a:off x="76200" y="1704975"/>
          <a:ext cx="5110163" cy="3829050"/>
        </p:xfrm>
        <a:graphic>
          <a:graphicData uri="http://schemas.openxmlformats.org/presentationml/2006/ole">
            <p:oleObj spid="_x0000_s75778" r:id="rId4" imgW="5114121" imgH="3827972" progId="Excel.Sheet.8">
              <p:embed/>
            </p:oleObj>
          </a:graphicData>
        </a:graphic>
      </p:graphicFrame>
      <p:graphicFrame>
        <p:nvGraphicFramePr>
          <p:cNvPr id="20485" name="Chart 14"/>
          <p:cNvGraphicFramePr>
            <a:graphicFrameLocks/>
          </p:cNvGraphicFramePr>
          <p:nvPr/>
        </p:nvGraphicFramePr>
        <p:xfrm>
          <a:off x="4489450" y="1571625"/>
          <a:ext cx="4535488" cy="4227513"/>
        </p:xfrm>
        <a:graphic>
          <a:graphicData uri="http://schemas.openxmlformats.org/presentationml/2006/ole">
            <p:oleObj spid="_x0000_s75779" r:id="rId5" imgW="4541145" imgH="4224179" progId="Excel.Sheet.8">
              <p:embed/>
            </p:oleObj>
          </a:graphicData>
        </a:graphic>
      </p:graphicFrame>
      <p:sp>
        <p:nvSpPr>
          <p:cNvPr id="20486" name="TextBox 15"/>
          <p:cNvSpPr txBox="1">
            <a:spLocks noChangeArrowheads="1"/>
          </p:cNvSpPr>
          <p:nvPr/>
        </p:nvSpPr>
        <p:spPr bwMode="auto">
          <a:xfrm>
            <a:off x="2289175" y="4233863"/>
            <a:ext cx="1949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solidFill>
                  <a:srgbClr val="008080"/>
                </a:solidFill>
                <a:cs typeface="Arial" pitchFamily="34" charset="0"/>
              </a:rPr>
              <a:t>Total: 4,225,700</a:t>
            </a:r>
          </a:p>
        </p:txBody>
      </p:sp>
      <p:sp>
        <p:nvSpPr>
          <p:cNvPr id="20487" name="TextBox 16"/>
          <p:cNvSpPr txBox="1">
            <a:spLocks noChangeArrowheads="1"/>
          </p:cNvSpPr>
          <p:nvPr/>
        </p:nvSpPr>
        <p:spPr bwMode="auto">
          <a:xfrm>
            <a:off x="7081838" y="4229100"/>
            <a:ext cx="1887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>
                <a:solidFill>
                  <a:srgbClr val="008080"/>
                </a:solidFill>
                <a:cs typeface="Arial" pitchFamily="34" charset="0"/>
              </a:rPr>
              <a:t>Total: 3,345,800</a:t>
            </a:r>
          </a:p>
        </p:txBody>
      </p:sp>
    </p:spTree>
    <p:extLst>
      <p:ext uri="{BB962C8B-B14F-4D97-AF65-F5344CB8AC3E}">
        <p14:creationId xmlns:p14="http://schemas.microsoft.com/office/powerpoint/2010/main" xmlns="" val="14100428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108902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400" b="1">
                <a:solidFill>
                  <a:srgbClr val="008080"/>
                </a:solidFill>
                <a:cs typeface="Arial" pitchFamily="34" charset="0"/>
              </a:rPr>
              <a:t>Most Common Cancer Site in Females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76" r="5898"/>
          <a:stretch>
            <a:fillRect/>
          </a:stretch>
        </p:blipFill>
        <p:spPr bwMode="auto">
          <a:xfrm>
            <a:off x="779463" y="1673225"/>
            <a:ext cx="7488237" cy="456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526" t="88628" r="29601" b="4265"/>
          <a:stretch>
            <a:fillRect/>
          </a:stretch>
        </p:blipFill>
        <p:spPr bwMode="auto">
          <a:xfrm>
            <a:off x="271463" y="4313238"/>
            <a:ext cx="169545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9"/>
          <p:cNvSpPr>
            <a:spLocks noChangeArrowheads="1"/>
          </p:cNvSpPr>
          <p:nvPr/>
        </p:nvSpPr>
        <p:spPr bwMode="auto">
          <a:xfrm>
            <a:off x="603250" y="1693863"/>
            <a:ext cx="736600" cy="355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/>
          <a:lstStyle/>
          <a:p>
            <a:endParaRPr lang="en-US">
              <a:latin typeface="Arrus BT Roman" charset="0"/>
            </a:endParaRPr>
          </a:p>
        </p:txBody>
      </p:sp>
      <p:pic>
        <p:nvPicPr>
          <p:cNvPr id="215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638" t="85120" r="47740" b="7773"/>
          <a:stretch>
            <a:fillRect/>
          </a:stretch>
        </p:blipFill>
        <p:spPr bwMode="auto">
          <a:xfrm>
            <a:off x="234950" y="3714750"/>
            <a:ext cx="1266825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0" y="6581775"/>
            <a:ext cx="174118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b="1" dirty="0"/>
              <a:t>Source: GLOBOCAN </a:t>
            </a:r>
          </a:p>
        </p:txBody>
      </p:sp>
    </p:spTree>
    <p:extLst>
      <p:ext uri="{BB962C8B-B14F-4D97-AF65-F5344CB8AC3E}">
        <p14:creationId xmlns:p14="http://schemas.microsoft.com/office/powerpoint/2010/main" xmlns="" val="15064884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Rcy;&amp;iecy;&amp;zcy;&amp;ucy;&amp;lcy;&amp;tcy;&amp;acy;&amp;tcy; &amp;scy;&amp;lcy;&amp;icy;&amp;kcy;&amp;acy; &amp;zcy;&amp;acy; worldwide projections of diabet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83820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1650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x-none" sz="3600" dirty="0" smtClean="0"/>
              <a:t/>
            </a:r>
            <a:br>
              <a:rPr lang="x-none" sz="3600" dirty="0" smtClean="0"/>
            </a:br>
            <a:r>
              <a:rPr lang="en-GB" sz="3600" dirty="0" smtClean="0"/>
              <a:t>Projected global deaths for selected causes, 2004–2030</a:t>
            </a: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Procene su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 ć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do 2030.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ć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do porasta smrtnosti od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kardiovaskularnih,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malignih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hroni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č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nih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respiratornih bolesti i dijabetesa, a da 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ć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 najve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ć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 broj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umrlih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biti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x-none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nerazvijenih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i zemalja u razvoju (WHO,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2014). </a:t>
            </a:r>
            <a:r>
              <a:rPr lang="en-US" sz="3200" dirty="0"/>
              <a:t/>
            </a:r>
            <a:br>
              <a:rPr lang="en-US" sz="3200" dirty="0"/>
            </a:br>
            <a:endParaRPr lang="en-GB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321AE6-EEDB-4183-8BE2-F6AD8AB19D83}" type="slidenum">
              <a:rPr lang="en-GB" smtClean="0"/>
              <a:pPr eaLnBrk="1" hangingPunct="1"/>
              <a:t>24</a:t>
            </a:fld>
            <a:endParaRPr lang="en-GB" smtClean="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902493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3152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наша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земља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остала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поштеђена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негативних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трендова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Становништво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оптерећено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хроничним незаразним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болестима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водећи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узроци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готово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идентични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узроцима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>
                <a:latin typeface="Times New Roman" pitchFamily="18" charset="0"/>
                <a:cs typeface="Times New Roman" pitchFamily="18" charset="0"/>
              </a:rPr>
            </a:br>
            <a:r>
              <a:rPr lang="x-none" smtClean="0">
                <a:latin typeface="Times New Roman" pitchFamily="18" charset="0"/>
                <a:cs typeface="Times New Roman" pitchFamily="18" charset="0"/>
              </a:rPr>
              <a:t>земљама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Европе.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Института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јавно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Србије, показују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у периоду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дошло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пораста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стопе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морталитета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шећерне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болести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13,7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%),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малигних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13,5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%)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опструктивне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плућа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5,3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%)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 истовремено пада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стопе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морталитета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срца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крвних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2,2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%)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925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x-none" sz="3200" dirty="0" smtClean="0">
                <a:latin typeface="Times New Roman" pitchFamily="18" charset="0"/>
                <a:cs typeface="Times New Roman" pitchFamily="18" charset="0"/>
              </a:rPr>
              <a:t>Смртност становништва Србије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76600"/>
            <a:ext cx="86106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610600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3099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ратове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глад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800" b="1" smtClean="0">
                <a:latin typeface="Times New Roman" pitchFamily="18" charset="0"/>
                <a:cs typeface="Times New Roman" pitchFamily="18" charset="0"/>
              </a:rPr>
              <a:t>заразне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b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вековима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односиле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(колера, куга, велике богиње, жута грозница, полиомијелитис, дифтерија, мале богиње, трбушни тифус)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x-none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Епидемија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куге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Европи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(1348-1350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проценама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усмртила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25-</a:t>
            </a:r>
            <a:r>
              <a:rPr lang="x-non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могло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представљати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четвртину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трећину укупног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800" smtClean="0">
                <a:latin typeface="Times New Roman" pitchFamily="18" charset="0"/>
                <a:cs typeface="Times New Roman" pitchFamily="18" charset="0"/>
              </a:rPr>
              <a:t>становништва.</a:t>
            </a:r>
            <a:endParaRPr lang="x-none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x-none" sz="2400" dirty="0" smtClean="0"/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62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smtClean="0">
                <a:latin typeface="Times New Roman" pitchFamily="18" charset="0"/>
                <a:cs typeface="Times New Roman" pitchFamily="18" charset="0"/>
              </a:rPr>
              <a:t>Епидемиолошка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600" smtClean="0">
                <a:latin typeface="Times New Roman" pitchFamily="18" charset="0"/>
                <a:cs typeface="Times New Roman" pitchFamily="18" charset="0"/>
              </a:rPr>
              <a:t>транзиција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Најдраматичније промене у том смислу биле су оне које су настале крајем XВИИ и почетком XВИИИ века у великом броју земаља и то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са заустављањем епидемија акутних заразних болести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 последичним падом њима изазваног морталитета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Узроци опадања инфективних болести се објашњавају као резултат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примене нових медицинских мера заштите и лечења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, као и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променама у начину живота, побољшању општег стандарда живота, хигијенизацији насеља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и др.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&amp;Scy;&amp;rcy;&amp;ocy;&amp;dcy;&amp;ncy;&amp;acy; &amp;scy;&amp;lcy;&amp;icy;&amp;k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45820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6868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Даљи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доказ представља задржавање заразних болести, као водећих узрока смрти, у неразвијеним земљама, као и у популационим групама које живе у неповољним социјално-економским условима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Присталице теорије о утицају </a:t>
            </a:r>
            <a:r>
              <a:rPr lang="x-none" u="sng" smtClean="0">
                <a:latin typeface="Times New Roman" pitchFamily="18" charset="0"/>
                <a:cs typeface="Times New Roman" pitchFamily="18" charset="0"/>
              </a:rPr>
              <a:t>фактора спољне средине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на настанак обољења сматрали су да је веза између социјалних фактора и појединих обољења толико очигледна, да су ти фактори видљиви, мерљиви и да је могуће специфичним мерама интервенције у том правцу променити токове морталитета и морбидитета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smtClean="0">
                <a:latin typeface="Times New Roman" pitchFamily="18" charset="0"/>
                <a:cs typeface="Times New Roman" pitchFamily="18" charset="0"/>
              </a:rPr>
              <a:t>Епидемиолошка транзиција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Померање у морталитету и морбидитету од огромног учешћа заразних болести до стално растућег учешћа хроничних, незаразних, дегенеративних обољења названо је </a:t>
            </a:r>
            <a:r>
              <a:rPr lang="x-none" b="1" i="1" smtClean="0">
                <a:latin typeface="Times New Roman" pitchFamily="18" charset="0"/>
                <a:cs typeface="Times New Roman" pitchFamily="18" charset="0"/>
              </a:rPr>
              <a:t>епидемиолошка транзиција</a:t>
            </a: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/>
          </a:bodyPr>
          <a:lstStyle/>
          <a:p>
            <a:r>
              <a:rPr lang="x-none" sz="3200" smtClean="0">
                <a:latin typeface="Times New Roman" pitchFamily="18" charset="0"/>
                <a:cs typeface="Times New Roman" pitchFamily="18" charset="0"/>
              </a:rPr>
              <a:t>Епидемиолошка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3200" smtClean="0">
                <a:latin typeface="Times New Roman" pitchFamily="18" charset="0"/>
                <a:cs typeface="Times New Roman" pitchFamily="18" charset="0"/>
              </a:rPr>
              <a:t>транзиција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другој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половини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>
                <a:latin typeface="Times New Roman" pitchFamily="18" charset="0"/>
                <a:cs typeface="Times New Roman" pitchFamily="18" charset="0"/>
              </a:rPr>
              <a:t>XX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дошло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значајне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учесталости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узрока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обољевања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умирања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нарочито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развијеним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државама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света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it-IT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Масовне хроничне</a:t>
            </a:r>
            <a:r>
              <a:rPr lang="it-IT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незаразне</a:t>
            </a:r>
            <a:r>
              <a:rPr lang="it-IT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it-IT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постале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развијеним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земљама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развоју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најважнији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умирања, обољевања, инвалидитета и апсентизма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Многе земље, посебно најсиромашније, још увек носе тешко бреме заразних болести заједно с растућим проблемом хроничних болести.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x-none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9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866900" y="1104900"/>
            <a:ext cx="5638800" cy="41148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1295400" y="1447800"/>
            <a:ext cx="0" cy="3581400"/>
          </a:xfrm>
          <a:prstGeom prst="line">
            <a:avLst/>
          </a:prstGeom>
          <a:noFill/>
          <a:ln w="101600">
            <a:solidFill>
              <a:schemeClr val="hlink"/>
            </a:solidFill>
            <a:round/>
            <a:headEnd type="stealth" w="med" len="lg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 flipV="1">
            <a:off x="1295400" y="2057400"/>
            <a:ext cx="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1676400" y="5867400"/>
            <a:ext cx="5181600" cy="0"/>
          </a:xfrm>
          <a:prstGeom prst="line">
            <a:avLst/>
          </a:prstGeom>
          <a:noFill/>
          <a:ln w="101600">
            <a:solidFill>
              <a:schemeClr val="hlink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965325" y="5957888"/>
            <a:ext cx="3829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AFD00"/>
                </a:solidFill>
              </a:rPr>
              <a:t>Epidemiologic Transition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 rot="-5400000">
            <a:off x="-702468" y="2986881"/>
            <a:ext cx="2495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AFD00"/>
                </a:solidFill>
              </a:rPr>
              <a:t>Mortality  Rates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286000" y="1309688"/>
            <a:ext cx="5121275" cy="3787775"/>
            <a:chOff x="1440" y="825"/>
            <a:chExt cx="3226" cy="2386"/>
          </a:xfrm>
        </p:grpSpPr>
        <p:sp>
          <p:nvSpPr>
            <p:cNvPr id="26635" name="Freeform 9"/>
            <p:cNvSpPr>
              <a:spLocks/>
            </p:cNvSpPr>
            <p:nvPr/>
          </p:nvSpPr>
          <p:spPr bwMode="auto">
            <a:xfrm>
              <a:off x="1440" y="912"/>
              <a:ext cx="3226" cy="2299"/>
            </a:xfrm>
            <a:custGeom>
              <a:avLst/>
              <a:gdLst>
                <a:gd name="T0" fmla="*/ 0 w 3226"/>
                <a:gd name="T1" fmla="*/ 0 h 2299"/>
                <a:gd name="T2" fmla="*/ 15 w 3226"/>
                <a:gd name="T3" fmla="*/ 63 h 2299"/>
                <a:gd name="T4" fmla="*/ 15 w 3226"/>
                <a:gd name="T5" fmla="*/ 108 h 2299"/>
                <a:gd name="T6" fmla="*/ 45 w 3226"/>
                <a:gd name="T7" fmla="*/ 153 h 2299"/>
                <a:gd name="T8" fmla="*/ 90 w 3226"/>
                <a:gd name="T9" fmla="*/ 198 h 2299"/>
                <a:gd name="T10" fmla="*/ 120 w 3226"/>
                <a:gd name="T11" fmla="*/ 243 h 2299"/>
                <a:gd name="T12" fmla="*/ 165 w 3226"/>
                <a:gd name="T13" fmla="*/ 288 h 2299"/>
                <a:gd name="T14" fmla="*/ 195 w 3226"/>
                <a:gd name="T15" fmla="*/ 333 h 2299"/>
                <a:gd name="T16" fmla="*/ 240 w 3226"/>
                <a:gd name="T17" fmla="*/ 378 h 2299"/>
                <a:gd name="T18" fmla="*/ 255 w 3226"/>
                <a:gd name="T19" fmla="*/ 423 h 2299"/>
                <a:gd name="T20" fmla="*/ 300 w 3226"/>
                <a:gd name="T21" fmla="*/ 453 h 2299"/>
                <a:gd name="T22" fmla="*/ 315 w 3226"/>
                <a:gd name="T23" fmla="*/ 498 h 2299"/>
                <a:gd name="T24" fmla="*/ 360 w 3226"/>
                <a:gd name="T25" fmla="*/ 528 h 2299"/>
                <a:gd name="T26" fmla="*/ 390 w 3226"/>
                <a:gd name="T27" fmla="*/ 573 h 2299"/>
                <a:gd name="T28" fmla="*/ 435 w 3226"/>
                <a:gd name="T29" fmla="*/ 603 h 2299"/>
                <a:gd name="T30" fmla="*/ 495 w 3226"/>
                <a:gd name="T31" fmla="*/ 648 h 2299"/>
                <a:gd name="T32" fmla="*/ 540 w 3226"/>
                <a:gd name="T33" fmla="*/ 678 h 2299"/>
                <a:gd name="T34" fmla="*/ 585 w 3226"/>
                <a:gd name="T35" fmla="*/ 708 h 2299"/>
                <a:gd name="T36" fmla="*/ 630 w 3226"/>
                <a:gd name="T37" fmla="*/ 738 h 2299"/>
                <a:gd name="T38" fmla="*/ 675 w 3226"/>
                <a:gd name="T39" fmla="*/ 783 h 2299"/>
                <a:gd name="T40" fmla="*/ 720 w 3226"/>
                <a:gd name="T41" fmla="*/ 828 h 2299"/>
                <a:gd name="T42" fmla="*/ 765 w 3226"/>
                <a:gd name="T43" fmla="*/ 873 h 2299"/>
                <a:gd name="T44" fmla="*/ 810 w 3226"/>
                <a:gd name="T45" fmla="*/ 918 h 2299"/>
                <a:gd name="T46" fmla="*/ 855 w 3226"/>
                <a:gd name="T47" fmla="*/ 978 h 2299"/>
                <a:gd name="T48" fmla="*/ 900 w 3226"/>
                <a:gd name="T49" fmla="*/ 1023 h 2299"/>
                <a:gd name="T50" fmla="*/ 960 w 3226"/>
                <a:gd name="T51" fmla="*/ 1083 h 2299"/>
                <a:gd name="T52" fmla="*/ 1020 w 3226"/>
                <a:gd name="T53" fmla="*/ 1128 h 2299"/>
                <a:gd name="T54" fmla="*/ 1110 w 3226"/>
                <a:gd name="T55" fmla="*/ 1158 h 2299"/>
                <a:gd name="T56" fmla="*/ 1230 w 3226"/>
                <a:gd name="T57" fmla="*/ 1218 h 2299"/>
                <a:gd name="T58" fmla="*/ 1335 w 3226"/>
                <a:gd name="T59" fmla="*/ 1263 h 2299"/>
                <a:gd name="T60" fmla="*/ 1455 w 3226"/>
                <a:gd name="T61" fmla="*/ 1308 h 2299"/>
                <a:gd name="T62" fmla="*/ 1560 w 3226"/>
                <a:gd name="T63" fmla="*/ 1353 h 2299"/>
                <a:gd name="T64" fmla="*/ 1665 w 3226"/>
                <a:gd name="T65" fmla="*/ 1383 h 2299"/>
                <a:gd name="T66" fmla="*/ 1785 w 3226"/>
                <a:gd name="T67" fmla="*/ 1428 h 2299"/>
                <a:gd name="T68" fmla="*/ 1845 w 3226"/>
                <a:gd name="T69" fmla="*/ 1458 h 2299"/>
                <a:gd name="T70" fmla="*/ 1965 w 3226"/>
                <a:gd name="T71" fmla="*/ 1503 h 2299"/>
                <a:gd name="T72" fmla="*/ 2085 w 3226"/>
                <a:gd name="T73" fmla="*/ 1533 h 2299"/>
                <a:gd name="T74" fmla="*/ 2145 w 3226"/>
                <a:gd name="T75" fmla="*/ 1563 h 2299"/>
                <a:gd name="T76" fmla="*/ 2190 w 3226"/>
                <a:gd name="T77" fmla="*/ 1593 h 2299"/>
                <a:gd name="T78" fmla="*/ 2235 w 3226"/>
                <a:gd name="T79" fmla="*/ 1608 h 2299"/>
                <a:gd name="T80" fmla="*/ 2280 w 3226"/>
                <a:gd name="T81" fmla="*/ 1638 h 2299"/>
                <a:gd name="T82" fmla="*/ 2310 w 3226"/>
                <a:gd name="T83" fmla="*/ 1683 h 2299"/>
                <a:gd name="T84" fmla="*/ 2355 w 3226"/>
                <a:gd name="T85" fmla="*/ 1728 h 2299"/>
                <a:gd name="T86" fmla="*/ 2400 w 3226"/>
                <a:gd name="T87" fmla="*/ 1758 h 2299"/>
                <a:gd name="T88" fmla="*/ 2445 w 3226"/>
                <a:gd name="T89" fmla="*/ 1803 h 2299"/>
                <a:gd name="T90" fmla="*/ 2490 w 3226"/>
                <a:gd name="T91" fmla="*/ 1833 h 2299"/>
                <a:gd name="T92" fmla="*/ 2535 w 3226"/>
                <a:gd name="T93" fmla="*/ 1878 h 2299"/>
                <a:gd name="T94" fmla="*/ 2565 w 3226"/>
                <a:gd name="T95" fmla="*/ 1923 h 2299"/>
                <a:gd name="T96" fmla="*/ 2610 w 3226"/>
                <a:gd name="T97" fmla="*/ 1953 h 2299"/>
                <a:gd name="T98" fmla="*/ 2670 w 3226"/>
                <a:gd name="T99" fmla="*/ 1998 h 2299"/>
                <a:gd name="T100" fmla="*/ 2730 w 3226"/>
                <a:gd name="T101" fmla="*/ 2043 h 2299"/>
                <a:gd name="T102" fmla="*/ 2775 w 3226"/>
                <a:gd name="T103" fmla="*/ 2088 h 2299"/>
                <a:gd name="T104" fmla="*/ 2820 w 3226"/>
                <a:gd name="T105" fmla="*/ 2118 h 2299"/>
                <a:gd name="T106" fmla="*/ 2865 w 3226"/>
                <a:gd name="T107" fmla="*/ 2148 h 2299"/>
                <a:gd name="T108" fmla="*/ 2910 w 3226"/>
                <a:gd name="T109" fmla="*/ 2163 h 2299"/>
                <a:gd name="T110" fmla="*/ 2955 w 3226"/>
                <a:gd name="T111" fmla="*/ 2163 h 2299"/>
                <a:gd name="T112" fmla="*/ 3000 w 3226"/>
                <a:gd name="T113" fmla="*/ 2178 h 2299"/>
                <a:gd name="T114" fmla="*/ 3045 w 3226"/>
                <a:gd name="T115" fmla="*/ 2178 h 2299"/>
                <a:gd name="T116" fmla="*/ 3090 w 3226"/>
                <a:gd name="T117" fmla="*/ 2208 h 2299"/>
                <a:gd name="T118" fmla="*/ 3135 w 3226"/>
                <a:gd name="T119" fmla="*/ 2238 h 2299"/>
                <a:gd name="T120" fmla="*/ 3180 w 3226"/>
                <a:gd name="T121" fmla="*/ 2253 h 2299"/>
                <a:gd name="T122" fmla="*/ 3225 w 3226"/>
                <a:gd name="T123" fmla="*/ 2298 h 229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226" h="2299">
                  <a:moveTo>
                    <a:pt x="0" y="0"/>
                  </a:moveTo>
                  <a:lnTo>
                    <a:pt x="15" y="63"/>
                  </a:lnTo>
                  <a:lnTo>
                    <a:pt x="15" y="108"/>
                  </a:lnTo>
                  <a:lnTo>
                    <a:pt x="45" y="153"/>
                  </a:lnTo>
                  <a:lnTo>
                    <a:pt x="90" y="198"/>
                  </a:lnTo>
                  <a:lnTo>
                    <a:pt x="120" y="243"/>
                  </a:lnTo>
                  <a:lnTo>
                    <a:pt x="165" y="288"/>
                  </a:lnTo>
                  <a:lnTo>
                    <a:pt x="195" y="333"/>
                  </a:lnTo>
                  <a:lnTo>
                    <a:pt x="240" y="378"/>
                  </a:lnTo>
                  <a:lnTo>
                    <a:pt x="255" y="423"/>
                  </a:lnTo>
                  <a:lnTo>
                    <a:pt x="300" y="453"/>
                  </a:lnTo>
                  <a:lnTo>
                    <a:pt x="315" y="498"/>
                  </a:lnTo>
                  <a:lnTo>
                    <a:pt x="360" y="528"/>
                  </a:lnTo>
                  <a:lnTo>
                    <a:pt x="390" y="573"/>
                  </a:lnTo>
                  <a:lnTo>
                    <a:pt x="435" y="603"/>
                  </a:lnTo>
                  <a:lnTo>
                    <a:pt x="495" y="648"/>
                  </a:lnTo>
                  <a:lnTo>
                    <a:pt x="540" y="678"/>
                  </a:lnTo>
                  <a:lnTo>
                    <a:pt x="585" y="708"/>
                  </a:lnTo>
                  <a:lnTo>
                    <a:pt x="630" y="738"/>
                  </a:lnTo>
                  <a:lnTo>
                    <a:pt x="675" y="783"/>
                  </a:lnTo>
                  <a:lnTo>
                    <a:pt x="720" y="828"/>
                  </a:lnTo>
                  <a:lnTo>
                    <a:pt x="765" y="873"/>
                  </a:lnTo>
                  <a:lnTo>
                    <a:pt x="810" y="918"/>
                  </a:lnTo>
                  <a:lnTo>
                    <a:pt x="855" y="978"/>
                  </a:lnTo>
                  <a:lnTo>
                    <a:pt x="900" y="1023"/>
                  </a:lnTo>
                  <a:lnTo>
                    <a:pt x="960" y="1083"/>
                  </a:lnTo>
                  <a:lnTo>
                    <a:pt x="1020" y="1128"/>
                  </a:lnTo>
                  <a:lnTo>
                    <a:pt x="1110" y="1158"/>
                  </a:lnTo>
                  <a:lnTo>
                    <a:pt x="1230" y="1218"/>
                  </a:lnTo>
                  <a:lnTo>
                    <a:pt x="1335" y="1263"/>
                  </a:lnTo>
                  <a:lnTo>
                    <a:pt x="1455" y="1308"/>
                  </a:lnTo>
                  <a:lnTo>
                    <a:pt x="1560" y="1353"/>
                  </a:lnTo>
                  <a:lnTo>
                    <a:pt x="1665" y="1383"/>
                  </a:lnTo>
                  <a:lnTo>
                    <a:pt x="1785" y="1428"/>
                  </a:lnTo>
                  <a:lnTo>
                    <a:pt x="1845" y="1458"/>
                  </a:lnTo>
                  <a:lnTo>
                    <a:pt x="1965" y="1503"/>
                  </a:lnTo>
                  <a:lnTo>
                    <a:pt x="2085" y="1533"/>
                  </a:lnTo>
                  <a:lnTo>
                    <a:pt x="2145" y="1563"/>
                  </a:lnTo>
                  <a:lnTo>
                    <a:pt x="2190" y="1593"/>
                  </a:lnTo>
                  <a:lnTo>
                    <a:pt x="2235" y="1608"/>
                  </a:lnTo>
                  <a:lnTo>
                    <a:pt x="2280" y="1638"/>
                  </a:lnTo>
                  <a:lnTo>
                    <a:pt x="2310" y="1683"/>
                  </a:lnTo>
                  <a:lnTo>
                    <a:pt x="2355" y="1728"/>
                  </a:lnTo>
                  <a:lnTo>
                    <a:pt x="2400" y="1758"/>
                  </a:lnTo>
                  <a:lnTo>
                    <a:pt x="2445" y="1803"/>
                  </a:lnTo>
                  <a:lnTo>
                    <a:pt x="2490" y="1833"/>
                  </a:lnTo>
                  <a:lnTo>
                    <a:pt x="2535" y="1878"/>
                  </a:lnTo>
                  <a:lnTo>
                    <a:pt x="2565" y="1923"/>
                  </a:lnTo>
                  <a:lnTo>
                    <a:pt x="2610" y="1953"/>
                  </a:lnTo>
                  <a:lnTo>
                    <a:pt x="2670" y="1998"/>
                  </a:lnTo>
                  <a:lnTo>
                    <a:pt x="2730" y="2043"/>
                  </a:lnTo>
                  <a:lnTo>
                    <a:pt x="2775" y="2088"/>
                  </a:lnTo>
                  <a:lnTo>
                    <a:pt x="2820" y="2118"/>
                  </a:lnTo>
                  <a:lnTo>
                    <a:pt x="2865" y="2148"/>
                  </a:lnTo>
                  <a:lnTo>
                    <a:pt x="2910" y="2163"/>
                  </a:lnTo>
                  <a:lnTo>
                    <a:pt x="2955" y="2163"/>
                  </a:lnTo>
                  <a:lnTo>
                    <a:pt x="3000" y="2178"/>
                  </a:lnTo>
                  <a:lnTo>
                    <a:pt x="3045" y="2178"/>
                  </a:lnTo>
                  <a:lnTo>
                    <a:pt x="3090" y="2208"/>
                  </a:lnTo>
                  <a:lnTo>
                    <a:pt x="3135" y="2238"/>
                  </a:lnTo>
                  <a:lnTo>
                    <a:pt x="3180" y="2253"/>
                  </a:lnTo>
                  <a:lnTo>
                    <a:pt x="3225" y="2298"/>
                  </a:lnTo>
                </a:path>
              </a:pathLst>
            </a:custGeom>
            <a:noFill/>
            <a:ln w="76200" cap="rnd" cmpd="sng">
              <a:solidFill>
                <a:srgbClr val="33CC33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 smtClean="0">
                <a:solidFill>
                  <a:srgbClr val="FAFD00"/>
                </a:solidFill>
              </a:endParaRPr>
            </a:p>
          </p:txBody>
        </p:sp>
        <p:sp>
          <p:nvSpPr>
            <p:cNvPr id="26636" name="Rectangle 10"/>
            <p:cNvSpPr>
              <a:spLocks noChangeArrowheads="1"/>
            </p:cNvSpPr>
            <p:nvPr/>
          </p:nvSpPr>
          <p:spPr bwMode="auto">
            <a:xfrm>
              <a:off x="1622" y="825"/>
              <a:ext cx="185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smtClean="0">
                  <a:solidFill>
                    <a:srgbClr val="33CC33"/>
                  </a:solidFill>
                </a:rPr>
                <a:t>Infectious Diseases</a:t>
              </a:r>
            </a:p>
          </p:txBody>
        </p:sp>
      </p:grpSp>
      <p:sp>
        <p:nvSpPr>
          <p:cNvPr id="26633" name="Freeform 11"/>
          <p:cNvSpPr>
            <a:spLocks/>
          </p:cNvSpPr>
          <p:nvPr/>
        </p:nvSpPr>
        <p:spPr bwMode="auto">
          <a:xfrm>
            <a:off x="2438400" y="1285875"/>
            <a:ext cx="4968875" cy="3502025"/>
          </a:xfrm>
          <a:custGeom>
            <a:avLst/>
            <a:gdLst>
              <a:gd name="T0" fmla="*/ 109538 w 3130"/>
              <a:gd name="T1" fmla="*/ 3452813 h 2206"/>
              <a:gd name="T2" fmla="*/ 252413 w 3130"/>
              <a:gd name="T3" fmla="*/ 3476625 h 2206"/>
              <a:gd name="T4" fmla="*/ 395288 w 3130"/>
              <a:gd name="T5" fmla="*/ 3476625 h 2206"/>
              <a:gd name="T6" fmla="*/ 538163 w 3130"/>
              <a:gd name="T7" fmla="*/ 3476625 h 2206"/>
              <a:gd name="T8" fmla="*/ 681038 w 3130"/>
              <a:gd name="T9" fmla="*/ 3452813 h 2206"/>
              <a:gd name="T10" fmla="*/ 823913 w 3130"/>
              <a:gd name="T11" fmla="*/ 3405188 h 2206"/>
              <a:gd name="T12" fmla="*/ 966788 w 3130"/>
              <a:gd name="T13" fmla="*/ 3381375 h 2206"/>
              <a:gd name="T14" fmla="*/ 1109663 w 3130"/>
              <a:gd name="T15" fmla="*/ 3333750 h 2206"/>
              <a:gd name="T16" fmla="*/ 1252538 w 3130"/>
              <a:gd name="T17" fmla="*/ 3286125 h 2206"/>
              <a:gd name="T18" fmla="*/ 1395413 w 3130"/>
              <a:gd name="T19" fmla="*/ 3214688 h 2206"/>
              <a:gd name="T20" fmla="*/ 1514475 w 3130"/>
              <a:gd name="T21" fmla="*/ 3095625 h 2206"/>
              <a:gd name="T22" fmla="*/ 1633538 w 3130"/>
              <a:gd name="T23" fmla="*/ 2976563 h 2206"/>
              <a:gd name="T24" fmla="*/ 1776413 w 3130"/>
              <a:gd name="T25" fmla="*/ 2857500 h 2206"/>
              <a:gd name="T26" fmla="*/ 1919288 w 3130"/>
              <a:gd name="T27" fmla="*/ 2762250 h 2206"/>
              <a:gd name="T28" fmla="*/ 2062163 w 3130"/>
              <a:gd name="T29" fmla="*/ 2667000 h 2206"/>
              <a:gd name="T30" fmla="*/ 2205038 w 3130"/>
              <a:gd name="T31" fmla="*/ 2547938 h 2206"/>
              <a:gd name="T32" fmla="*/ 2347913 w 3130"/>
              <a:gd name="T33" fmla="*/ 2428875 h 2206"/>
              <a:gd name="T34" fmla="*/ 2514600 w 3130"/>
              <a:gd name="T35" fmla="*/ 2286000 h 2206"/>
              <a:gd name="T36" fmla="*/ 2657475 w 3130"/>
              <a:gd name="T37" fmla="*/ 2166938 h 2206"/>
              <a:gd name="T38" fmla="*/ 2776538 w 3130"/>
              <a:gd name="T39" fmla="*/ 2024063 h 2206"/>
              <a:gd name="T40" fmla="*/ 2895600 w 3130"/>
              <a:gd name="T41" fmla="*/ 1857375 h 2206"/>
              <a:gd name="T42" fmla="*/ 3014663 w 3130"/>
              <a:gd name="T43" fmla="*/ 1595438 h 2206"/>
              <a:gd name="T44" fmla="*/ 3133725 w 3130"/>
              <a:gd name="T45" fmla="*/ 1428750 h 2206"/>
              <a:gd name="T46" fmla="*/ 3252788 w 3130"/>
              <a:gd name="T47" fmla="*/ 1285875 h 2206"/>
              <a:gd name="T48" fmla="*/ 3395663 w 3130"/>
              <a:gd name="T49" fmla="*/ 1143000 h 2206"/>
              <a:gd name="T50" fmla="*/ 3538538 w 3130"/>
              <a:gd name="T51" fmla="*/ 1000125 h 2206"/>
              <a:gd name="T52" fmla="*/ 3657600 w 3130"/>
              <a:gd name="T53" fmla="*/ 857250 h 2206"/>
              <a:gd name="T54" fmla="*/ 3752850 w 3130"/>
              <a:gd name="T55" fmla="*/ 714375 h 2206"/>
              <a:gd name="T56" fmla="*/ 3871913 w 3130"/>
              <a:gd name="T57" fmla="*/ 571500 h 2206"/>
              <a:gd name="T58" fmla="*/ 4014788 w 3130"/>
              <a:gd name="T59" fmla="*/ 452438 h 2206"/>
              <a:gd name="T60" fmla="*/ 4181475 w 3130"/>
              <a:gd name="T61" fmla="*/ 309563 h 2206"/>
              <a:gd name="T62" fmla="*/ 4324350 w 3130"/>
              <a:gd name="T63" fmla="*/ 214313 h 2206"/>
              <a:gd name="T64" fmla="*/ 4467225 w 3130"/>
              <a:gd name="T65" fmla="*/ 119063 h 2206"/>
              <a:gd name="T66" fmla="*/ 4610100 w 3130"/>
              <a:gd name="T67" fmla="*/ 119063 h 2206"/>
              <a:gd name="T68" fmla="*/ 4752975 w 3130"/>
              <a:gd name="T69" fmla="*/ 71438 h 2206"/>
              <a:gd name="T70" fmla="*/ 4895850 w 3130"/>
              <a:gd name="T71" fmla="*/ 23813 h 220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3130" h="2206">
                <a:moveTo>
                  <a:pt x="0" y="2166"/>
                </a:moveTo>
                <a:lnTo>
                  <a:pt x="69" y="2175"/>
                </a:lnTo>
                <a:lnTo>
                  <a:pt x="114" y="2190"/>
                </a:lnTo>
                <a:lnTo>
                  <a:pt x="159" y="2190"/>
                </a:lnTo>
                <a:lnTo>
                  <a:pt x="204" y="2190"/>
                </a:lnTo>
                <a:lnTo>
                  <a:pt x="249" y="2190"/>
                </a:lnTo>
                <a:lnTo>
                  <a:pt x="294" y="2205"/>
                </a:lnTo>
                <a:lnTo>
                  <a:pt x="339" y="2190"/>
                </a:lnTo>
                <a:lnTo>
                  <a:pt x="384" y="2190"/>
                </a:lnTo>
                <a:lnTo>
                  <a:pt x="429" y="2175"/>
                </a:lnTo>
                <a:lnTo>
                  <a:pt x="474" y="2160"/>
                </a:lnTo>
                <a:lnTo>
                  <a:pt x="519" y="2145"/>
                </a:lnTo>
                <a:lnTo>
                  <a:pt x="564" y="2130"/>
                </a:lnTo>
                <a:lnTo>
                  <a:pt x="609" y="2130"/>
                </a:lnTo>
                <a:lnTo>
                  <a:pt x="654" y="2115"/>
                </a:lnTo>
                <a:lnTo>
                  <a:pt x="699" y="2100"/>
                </a:lnTo>
                <a:lnTo>
                  <a:pt x="744" y="2085"/>
                </a:lnTo>
                <a:lnTo>
                  <a:pt x="789" y="2070"/>
                </a:lnTo>
                <a:lnTo>
                  <a:pt x="834" y="2055"/>
                </a:lnTo>
                <a:lnTo>
                  <a:pt x="879" y="2025"/>
                </a:lnTo>
                <a:lnTo>
                  <a:pt x="924" y="1995"/>
                </a:lnTo>
                <a:lnTo>
                  <a:pt x="954" y="1950"/>
                </a:lnTo>
                <a:lnTo>
                  <a:pt x="999" y="1920"/>
                </a:lnTo>
                <a:lnTo>
                  <a:pt x="1029" y="1875"/>
                </a:lnTo>
                <a:lnTo>
                  <a:pt x="1074" y="1845"/>
                </a:lnTo>
                <a:lnTo>
                  <a:pt x="1119" y="1800"/>
                </a:lnTo>
                <a:lnTo>
                  <a:pt x="1164" y="1770"/>
                </a:lnTo>
                <a:lnTo>
                  <a:pt x="1209" y="1740"/>
                </a:lnTo>
                <a:lnTo>
                  <a:pt x="1254" y="1710"/>
                </a:lnTo>
                <a:lnTo>
                  <a:pt x="1299" y="1680"/>
                </a:lnTo>
                <a:lnTo>
                  <a:pt x="1344" y="1650"/>
                </a:lnTo>
                <a:lnTo>
                  <a:pt x="1389" y="1605"/>
                </a:lnTo>
                <a:lnTo>
                  <a:pt x="1434" y="1560"/>
                </a:lnTo>
                <a:lnTo>
                  <a:pt x="1479" y="1530"/>
                </a:lnTo>
                <a:lnTo>
                  <a:pt x="1539" y="1485"/>
                </a:lnTo>
                <a:lnTo>
                  <a:pt x="1584" y="1440"/>
                </a:lnTo>
                <a:lnTo>
                  <a:pt x="1629" y="1410"/>
                </a:lnTo>
                <a:lnTo>
                  <a:pt x="1674" y="1365"/>
                </a:lnTo>
                <a:lnTo>
                  <a:pt x="1719" y="1320"/>
                </a:lnTo>
                <a:lnTo>
                  <a:pt x="1749" y="1275"/>
                </a:lnTo>
                <a:lnTo>
                  <a:pt x="1779" y="1230"/>
                </a:lnTo>
                <a:lnTo>
                  <a:pt x="1824" y="1170"/>
                </a:lnTo>
                <a:lnTo>
                  <a:pt x="1854" y="1125"/>
                </a:lnTo>
                <a:lnTo>
                  <a:pt x="1899" y="1005"/>
                </a:lnTo>
                <a:lnTo>
                  <a:pt x="1944" y="960"/>
                </a:lnTo>
                <a:lnTo>
                  <a:pt x="1974" y="900"/>
                </a:lnTo>
                <a:lnTo>
                  <a:pt x="2019" y="855"/>
                </a:lnTo>
                <a:lnTo>
                  <a:pt x="2049" y="810"/>
                </a:lnTo>
                <a:lnTo>
                  <a:pt x="2094" y="765"/>
                </a:lnTo>
                <a:lnTo>
                  <a:pt x="2139" y="720"/>
                </a:lnTo>
                <a:lnTo>
                  <a:pt x="2184" y="660"/>
                </a:lnTo>
                <a:lnTo>
                  <a:pt x="2229" y="630"/>
                </a:lnTo>
                <a:lnTo>
                  <a:pt x="2259" y="585"/>
                </a:lnTo>
                <a:lnTo>
                  <a:pt x="2304" y="540"/>
                </a:lnTo>
                <a:lnTo>
                  <a:pt x="2319" y="495"/>
                </a:lnTo>
                <a:lnTo>
                  <a:pt x="2364" y="450"/>
                </a:lnTo>
                <a:lnTo>
                  <a:pt x="2394" y="405"/>
                </a:lnTo>
                <a:lnTo>
                  <a:pt x="2439" y="360"/>
                </a:lnTo>
                <a:lnTo>
                  <a:pt x="2484" y="315"/>
                </a:lnTo>
                <a:lnTo>
                  <a:pt x="2529" y="285"/>
                </a:lnTo>
                <a:lnTo>
                  <a:pt x="2574" y="240"/>
                </a:lnTo>
                <a:lnTo>
                  <a:pt x="2634" y="195"/>
                </a:lnTo>
                <a:lnTo>
                  <a:pt x="2679" y="165"/>
                </a:lnTo>
                <a:lnTo>
                  <a:pt x="2724" y="135"/>
                </a:lnTo>
                <a:lnTo>
                  <a:pt x="2769" y="105"/>
                </a:lnTo>
                <a:lnTo>
                  <a:pt x="2814" y="75"/>
                </a:lnTo>
                <a:lnTo>
                  <a:pt x="2859" y="75"/>
                </a:lnTo>
                <a:lnTo>
                  <a:pt x="2904" y="75"/>
                </a:lnTo>
                <a:lnTo>
                  <a:pt x="2949" y="60"/>
                </a:lnTo>
                <a:lnTo>
                  <a:pt x="2994" y="45"/>
                </a:lnTo>
                <a:lnTo>
                  <a:pt x="3039" y="15"/>
                </a:lnTo>
                <a:lnTo>
                  <a:pt x="3084" y="15"/>
                </a:lnTo>
                <a:lnTo>
                  <a:pt x="3129" y="0"/>
                </a:lnTo>
              </a:path>
            </a:pathLst>
          </a:custGeom>
          <a:noFill/>
          <a:ln w="101600" cap="rnd" cmpd="sng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FAFD00"/>
              </a:solidFill>
            </a:endParaRPr>
          </a:p>
        </p:txBody>
      </p:sp>
      <p:sp>
        <p:nvSpPr>
          <p:cNvPr id="26634" name="Rectangle 12"/>
          <p:cNvSpPr>
            <a:spLocks noChangeArrowheads="1"/>
          </p:cNvSpPr>
          <p:nvPr/>
        </p:nvSpPr>
        <p:spPr bwMode="auto">
          <a:xfrm>
            <a:off x="6003925" y="2528888"/>
            <a:ext cx="9350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FAFD00"/>
                </a:solidFill>
              </a:rPr>
              <a:t>NCD</a:t>
            </a:r>
          </a:p>
        </p:txBody>
      </p:sp>
    </p:spTree>
    <p:extLst>
      <p:ext uri="{BB962C8B-B14F-4D97-AF65-F5344CB8AC3E}">
        <p14:creationId xmlns:p14="http://schemas.microsoft.com/office/powerpoint/2010/main" xmlns="" val="378010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UDIAGS">
  <a:themeElements>
    <a:clrScheme name="">
      <a:dk1>
        <a:srgbClr val="081D58"/>
      </a:dk1>
      <a:lt1>
        <a:srgbClr val="FFFFFF"/>
      </a:lt1>
      <a:dk2>
        <a:srgbClr val="3365FB"/>
      </a:dk2>
      <a:lt2>
        <a:srgbClr val="FAFD00"/>
      </a:lt2>
      <a:accent1>
        <a:srgbClr val="F57B49"/>
      </a:accent1>
      <a:accent2>
        <a:srgbClr val="F95AB7"/>
      </a:accent2>
      <a:accent3>
        <a:srgbClr val="ADB8FD"/>
      </a:accent3>
      <a:accent4>
        <a:srgbClr val="DADADA"/>
      </a:accent4>
      <a:accent5>
        <a:srgbClr val="F9BFB1"/>
      </a:accent5>
      <a:accent6>
        <a:srgbClr val="E251A6"/>
      </a:accent6>
      <a:hlink>
        <a:srgbClr val="FC0128"/>
      </a:hlink>
      <a:folHlink>
        <a:srgbClr val="618FFD"/>
      </a:folHlink>
    </a:clrScheme>
    <a:fontScheme name="BLUDIAGS.PP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DIAGS.PP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DIAGS.PP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.PP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.PP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.PP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DIAGS.PP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1368</TotalTime>
  <Words>915</Words>
  <Application>Microsoft Office PowerPoint</Application>
  <PresentationFormat>On-screen Show (4:3)</PresentationFormat>
  <Paragraphs>105</Paragraphs>
  <Slides>26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Flow</vt:lpstr>
      <vt:lpstr>1_BLUDIAGS</vt:lpstr>
      <vt:lpstr>Office Theme</vt:lpstr>
      <vt:lpstr>Microsoft Office Excel 97-2003 Worksheet</vt:lpstr>
      <vt:lpstr>Економско оптерећења здравствених система болестима од већег социјалномедицинског значаја </vt:lpstr>
      <vt:lpstr>Slide 2</vt:lpstr>
      <vt:lpstr>  </vt:lpstr>
      <vt:lpstr>Епидемиолошка транзиција</vt:lpstr>
      <vt:lpstr>Slide 5</vt:lpstr>
      <vt:lpstr>Slide 6</vt:lpstr>
      <vt:lpstr>Епидемиолошка транзиција</vt:lpstr>
      <vt:lpstr>Епидемиолошка транзиција</vt:lpstr>
      <vt:lpstr>Slide 9</vt:lpstr>
      <vt:lpstr>Slide 10</vt:lpstr>
      <vt:lpstr>Епидемиолошка транзиција</vt:lpstr>
      <vt:lpstr> дистрибуција најчешћих узрока смрти </vt:lpstr>
      <vt:lpstr>Deaths by regions</vt:lpstr>
      <vt:lpstr>Slide 14</vt:lpstr>
      <vt:lpstr>Slide 15</vt:lpstr>
      <vt:lpstr> World map showing the global distribution of CVD mortality rates in males (age standardized, per 100 000)  </vt:lpstr>
      <vt:lpstr> World map showing the global distribution of CVD mortality rates in females (age standardized, per 100 000)  </vt:lpstr>
      <vt:lpstr>Slide 18</vt:lpstr>
      <vt:lpstr>Slide 19</vt:lpstr>
      <vt:lpstr>Slide 20</vt:lpstr>
      <vt:lpstr>Slide 21</vt:lpstr>
      <vt:lpstr>Slide 22</vt:lpstr>
      <vt:lpstr>Slide 23</vt:lpstr>
      <vt:lpstr> Projected global deaths for selected causes, 2004–2030 Procene su da će do 2030. doći do porasta smrtnosti od kardiovaskularnih, malignih, hroničnih respiratornih bolesti i dijabetesa, a da će najveći broj umrlih biti iz nerazvijenih i zemalja u razvoju (WHO, 2014).  </vt:lpstr>
      <vt:lpstr>Slide 25</vt:lpstr>
      <vt:lpstr>Смртност становништва Србије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korisnik</cp:lastModifiedBy>
  <cp:revision>122</cp:revision>
  <dcterms:created xsi:type="dcterms:W3CDTF">2015-03-23T10:24:21Z</dcterms:created>
  <dcterms:modified xsi:type="dcterms:W3CDTF">2018-02-02T07:31:23Z</dcterms:modified>
</cp:coreProperties>
</file>